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7"/>
  </p:notesMasterIdLst>
  <p:sldIdLst>
    <p:sldId id="380" r:id="rId2"/>
    <p:sldId id="290" r:id="rId3"/>
    <p:sldId id="262" r:id="rId4"/>
    <p:sldId id="2076136966" r:id="rId5"/>
    <p:sldId id="281" r:id="rId6"/>
    <p:sldId id="282" r:id="rId7"/>
    <p:sldId id="2076137059" r:id="rId8"/>
    <p:sldId id="2076137014" r:id="rId9"/>
    <p:sldId id="2076137015" r:id="rId10"/>
    <p:sldId id="2076137303" r:id="rId11"/>
    <p:sldId id="2076136801" r:id="rId12"/>
    <p:sldId id="2076136968" r:id="rId13"/>
    <p:sldId id="1591" r:id="rId14"/>
    <p:sldId id="2076137019" r:id="rId15"/>
    <p:sldId id="2076137316" r:id="rId16"/>
    <p:sldId id="2076137317" r:id="rId17"/>
    <p:sldId id="2076137318" r:id="rId18"/>
    <p:sldId id="2076137319" r:id="rId19"/>
    <p:sldId id="2076137320" r:id="rId20"/>
    <p:sldId id="2076137044" r:id="rId21"/>
    <p:sldId id="2076137053" r:id="rId22"/>
    <p:sldId id="2076136998" r:id="rId23"/>
    <p:sldId id="2076136999" r:id="rId24"/>
    <p:sldId id="10647" r:id="rId25"/>
    <p:sldId id="1505" r:id="rId26"/>
    <p:sldId id="10656" r:id="rId27"/>
    <p:sldId id="10650" r:id="rId28"/>
    <p:sldId id="10651" r:id="rId29"/>
    <p:sldId id="2076137304" r:id="rId30"/>
    <p:sldId id="2076136982" r:id="rId31"/>
    <p:sldId id="2076137057" r:id="rId32"/>
    <p:sldId id="2076136994" r:id="rId33"/>
    <p:sldId id="2076137055" r:id="rId34"/>
    <p:sldId id="2076137056" r:id="rId35"/>
    <p:sldId id="2076137054" r:id="rId36"/>
    <p:sldId id="2076137058" r:id="rId37"/>
    <p:sldId id="2076136985" r:id="rId38"/>
    <p:sldId id="2076137045" r:id="rId39"/>
    <p:sldId id="2076137024" r:id="rId40"/>
    <p:sldId id="2076137025" r:id="rId41"/>
    <p:sldId id="2076136975" r:id="rId42"/>
    <p:sldId id="2076137026" r:id="rId43"/>
    <p:sldId id="2076137027" r:id="rId44"/>
    <p:sldId id="2076137046" r:id="rId45"/>
    <p:sldId id="2076137001" r:id="rId46"/>
    <p:sldId id="2076137005" r:id="rId47"/>
    <p:sldId id="2076137007" r:id="rId48"/>
    <p:sldId id="2076137003" r:id="rId49"/>
    <p:sldId id="2076137004" r:id="rId50"/>
    <p:sldId id="2076137047" r:id="rId51"/>
    <p:sldId id="284" r:id="rId52"/>
    <p:sldId id="2076137030" r:id="rId53"/>
    <p:sldId id="291" r:id="rId54"/>
    <p:sldId id="292" r:id="rId55"/>
    <p:sldId id="2076136996" r:id="rId56"/>
    <p:sldId id="2076136997" r:id="rId57"/>
    <p:sldId id="2076137049" r:id="rId58"/>
    <p:sldId id="2076137033" r:id="rId59"/>
    <p:sldId id="2076137034" r:id="rId60"/>
    <p:sldId id="2076137035" r:id="rId61"/>
    <p:sldId id="2076137036" r:id="rId62"/>
    <p:sldId id="2076137037" r:id="rId63"/>
    <p:sldId id="2076137038" r:id="rId64"/>
    <p:sldId id="2076137039" r:id="rId65"/>
    <p:sldId id="2076137051"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2283"/>
    <a:srgbClr val="6BC6E8"/>
    <a:srgbClr val="E7E9EA"/>
    <a:srgbClr val="DBDBDD"/>
    <a:srgbClr val="DA42AB"/>
    <a:srgbClr val="06AED0"/>
    <a:srgbClr val="E6AD45"/>
    <a:srgbClr val="2B84D2"/>
    <a:srgbClr val="471A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10" autoAdjust="0"/>
    <p:restoredTop sz="76963"/>
  </p:normalViewPr>
  <p:slideViewPr>
    <p:cSldViewPr snapToGrid="0" snapToObjects="1">
      <p:cViewPr varScale="1">
        <p:scale>
          <a:sx n="157" d="100"/>
          <a:sy n="157" d="100"/>
        </p:scale>
        <p:origin x="1792"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1.png>
</file>

<file path=ppt/media/image12.svg>
</file>

<file path=ppt/media/image13.png>
</file>

<file path=ppt/media/image14.svg>
</file>

<file path=ppt/media/image15.png>
</file>

<file path=ppt/media/image16.svg>
</file>

<file path=ppt/media/image17.jpeg>
</file>

<file path=ppt/media/image18.png>
</file>

<file path=ppt/media/image19.png>
</file>

<file path=ppt/media/image2.jpeg>
</file>

<file path=ppt/media/image20.svg>
</file>

<file path=ppt/media/image21.png>
</file>

<file path=ppt/media/image22.png>
</file>

<file path=ppt/media/image23.png>
</file>

<file path=ppt/media/image24.tiff>
</file>

<file path=ppt/media/image25.png>
</file>

<file path=ppt/media/image26.png>
</file>

<file path=ppt/media/image27.gif>
</file>

<file path=ppt/media/image28.gif>
</file>

<file path=ppt/media/image29.jpeg>
</file>

<file path=ppt/media/image3.jpeg>
</file>

<file path=ppt/media/image30.png>
</file>

<file path=ppt/media/image31.png>
</file>

<file path=ppt/media/image32.png>
</file>

<file path=ppt/media/image33.png>
</file>

<file path=ppt/media/image34.png>
</file>

<file path=ppt/media/image35.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4C884-B1D7-A043-A4AA-521744755A4B}" type="datetimeFigureOut">
              <a:rPr lang="en-US" smtClean="0"/>
              <a:t>2/26/21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097B6B-FF96-F443-AED4-FFB28983C4F8}" type="slidenum">
              <a:rPr lang="en-US" smtClean="0"/>
              <a:t>‹Nº›</a:t>
            </a:fld>
            <a:endParaRPr lang="en-US"/>
          </a:p>
        </p:txBody>
      </p:sp>
    </p:spTree>
    <p:extLst>
      <p:ext uri="{BB962C8B-B14F-4D97-AF65-F5344CB8AC3E}">
        <p14:creationId xmlns:p14="http://schemas.microsoft.com/office/powerpoint/2010/main" val="485560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blazor.net/"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1</a:t>
            </a:fld>
            <a:endParaRPr lang="en-US"/>
          </a:p>
        </p:txBody>
      </p:sp>
    </p:spTree>
    <p:extLst>
      <p:ext uri="{BB962C8B-B14F-4D97-AF65-F5344CB8AC3E}">
        <p14:creationId xmlns:p14="http://schemas.microsoft.com/office/powerpoint/2010/main" val="20775692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maddy</a:t>
            </a:r>
          </a:p>
        </p:txBody>
      </p:sp>
      <p:sp>
        <p:nvSpPr>
          <p:cNvPr id="4" name="Slide Number Placeholder 3"/>
          <p:cNvSpPr>
            <a:spLocks noGrp="1"/>
          </p:cNvSpPr>
          <p:nvPr>
            <p:ph type="sldNum" sz="quarter" idx="5"/>
          </p:nvPr>
        </p:nvSpPr>
        <p:spPr/>
        <p:txBody>
          <a:bodyPr/>
          <a:lstStyle/>
          <a:p>
            <a:fld id="{CC294CD5-0ABA-474F-87AD-1C7F4F1D3CC3}" type="slidenum">
              <a:rPr lang="en-US" smtClean="0"/>
              <a:t>19</a:t>
            </a:fld>
            <a:endParaRPr lang="en-US"/>
          </a:p>
        </p:txBody>
      </p:sp>
    </p:spTree>
    <p:extLst>
      <p:ext uri="{BB962C8B-B14F-4D97-AF65-F5344CB8AC3E}">
        <p14:creationId xmlns:p14="http://schemas.microsoft.com/office/powerpoint/2010/main" val="12244161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In </a:t>
            </a:r>
            <a:r>
              <a:rPr lang="es-ES" dirty="0" err="1"/>
              <a:t>Xamarin.Forms</a:t>
            </a:r>
            <a:r>
              <a:rPr lang="es-ES" dirty="0"/>
              <a:t>, </a:t>
            </a:r>
            <a:r>
              <a:rPr lang="es-ES" dirty="0" err="1"/>
              <a:t>the</a:t>
            </a:r>
            <a:r>
              <a:rPr lang="es-ES" dirty="0"/>
              <a:t> </a:t>
            </a:r>
            <a:r>
              <a:rPr lang="es-ES" dirty="0" err="1"/>
              <a:t>Renderers</a:t>
            </a:r>
            <a:r>
              <a:rPr lang="es-ES" dirty="0"/>
              <a:t> are </a:t>
            </a:r>
            <a:r>
              <a:rPr lang="es-ES" dirty="0" err="1"/>
              <a:t>tightly</a:t>
            </a:r>
            <a:r>
              <a:rPr lang="es-ES" dirty="0"/>
              <a:t> </a:t>
            </a:r>
            <a:r>
              <a:rPr lang="es-ES" dirty="0" err="1"/>
              <a:t>couple</a:t>
            </a:r>
            <a:r>
              <a:rPr lang="es-ES" dirty="0"/>
              <a:t> to </a:t>
            </a:r>
            <a:r>
              <a:rPr lang="es-ES" dirty="0" err="1"/>
              <a:t>Xamarin.Forms</a:t>
            </a:r>
            <a:r>
              <a:rPr lang="es-ES" dirty="0"/>
              <a:t> </a:t>
            </a:r>
            <a:r>
              <a:rPr lang="es-ES" dirty="0" err="1"/>
              <a:t>components</a:t>
            </a:r>
            <a:r>
              <a:rPr lang="es-ES" dirty="0"/>
              <a:t>.</a:t>
            </a:r>
          </a:p>
          <a:p>
            <a:r>
              <a:rPr lang="es-ES" dirty="0"/>
              <a:t>In </a:t>
            </a:r>
            <a:r>
              <a:rPr lang="es-ES" dirty="0" err="1"/>
              <a:t>the</a:t>
            </a:r>
            <a:r>
              <a:rPr lang="es-ES" dirty="0"/>
              <a:t> </a:t>
            </a:r>
            <a:r>
              <a:rPr lang="es-ES" dirty="0" err="1"/>
              <a:t>ButtonRenderer</a:t>
            </a:r>
            <a:r>
              <a:rPr lang="es-ES" dirty="0"/>
              <a:t>, </a:t>
            </a:r>
            <a:r>
              <a:rPr lang="es-ES" dirty="0" err="1"/>
              <a:t>have</a:t>
            </a:r>
            <a:r>
              <a:rPr lang="es-ES" dirty="0"/>
              <a:t> </a:t>
            </a:r>
            <a:r>
              <a:rPr lang="es-ES" dirty="0" err="1"/>
              <a:t>several</a:t>
            </a:r>
            <a:r>
              <a:rPr lang="es-ES" dirty="0"/>
              <a:t> </a:t>
            </a:r>
            <a:r>
              <a:rPr lang="es-ES" dirty="0" err="1"/>
              <a:t>references</a:t>
            </a:r>
            <a:r>
              <a:rPr lang="es-ES" dirty="0"/>
              <a:t> to a </a:t>
            </a:r>
            <a:r>
              <a:rPr lang="es-ES" dirty="0" err="1"/>
              <a:t>Xamarin.Forms</a:t>
            </a:r>
            <a:r>
              <a:rPr lang="es-ES" dirty="0"/>
              <a:t> </a:t>
            </a:r>
            <a:r>
              <a:rPr lang="es-ES" dirty="0" err="1"/>
              <a:t>Button</a:t>
            </a:r>
            <a:r>
              <a:rPr lang="es-ES" dirty="0"/>
              <a:t> </a:t>
            </a:r>
            <a:r>
              <a:rPr lang="es-ES" dirty="0" err="1"/>
              <a:t>which</a:t>
            </a:r>
            <a:r>
              <a:rPr lang="es-ES" dirty="0"/>
              <a:t> </a:t>
            </a:r>
            <a:r>
              <a:rPr lang="es-ES" dirty="0" err="1"/>
              <a:t>is</a:t>
            </a:r>
            <a:r>
              <a:rPr lang="es-ES" dirty="0"/>
              <a:t> a </a:t>
            </a:r>
            <a:r>
              <a:rPr lang="es-ES" dirty="0" err="1"/>
              <a:t>bindable</a:t>
            </a:r>
            <a:r>
              <a:rPr lang="es-ES" dirty="0"/>
              <a:t> </a:t>
            </a:r>
            <a:r>
              <a:rPr lang="es-ES" dirty="0" err="1"/>
              <a:t>object</a:t>
            </a:r>
            <a:r>
              <a:rPr lang="es-ES" dirty="0"/>
              <a:t> </a:t>
            </a:r>
            <a:r>
              <a:rPr lang="es-ES" dirty="0" err="1"/>
              <a:t>implementing</a:t>
            </a:r>
            <a:r>
              <a:rPr lang="es-ES" dirty="0"/>
              <a:t> </a:t>
            </a:r>
            <a:r>
              <a:rPr lang="es-ES" dirty="0" err="1"/>
              <a:t>INotifyPropertyChanged</a:t>
            </a:r>
            <a:r>
              <a:rPr lang="es-ES" dirty="0"/>
              <a:t>, etc.</a:t>
            </a:r>
          </a:p>
          <a:p>
            <a:endParaRPr lang="es-ES" dirty="0"/>
          </a:p>
          <a:p>
            <a:r>
              <a:rPr lang="es-ES" dirty="0" err="1"/>
              <a:t>The</a:t>
            </a:r>
            <a:r>
              <a:rPr lang="es-ES" dirty="0"/>
              <a:t> </a:t>
            </a:r>
            <a:r>
              <a:rPr lang="es-ES" dirty="0" err="1"/>
              <a:t>other</a:t>
            </a:r>
            <a:r>
              <a:rPr lang="es-ES" dirty="0"/>
              <a:t> </a:t>
            </a:r>
            <a:r>
              <a:rPr lang="es-ES" dirty="0" err="1"/>
              <a:t>topic</a:t>
            </a:r>
            <a:r>
              <a:rPr lang="es-ES" dirty="0"/>
              <a:t> </a:t>
            </a:r>
            <a:r>
              <a:rPr lang="es-ES" dirty="0" err="1"/>
              <a:t>is</a:t>
            </a:r>
            <a:r>
              <a:rPr lang="es-ES" dirty="0"/>
              <a:t>, </a:t>
            </a:r>
            <a:r>
              <a:rPr lang="es-ES" dirty="0" err="1"/>
              <a:t>the</a:t>
            </a:r>
            <a:r>
              <a:rPr lang="es-ES" dirty="0"/>
              <a:t> </a:t>
            </a:r>
            <a:r>
              <a:rPr lang="es-ES" dirty="0" err="1"/>
              <a:t>Xamarin.Forms</a:t>
            </a:r>
            <a:r>
              <a:rPr lang="es-ES" dirty="0"/>
              <a:t> Registrar </a:t>
            </a:r>
            <a:r>
              <a:rPr lang="es-ES" dirty="0" err="1"/>
              <a:t>where</a:t>
            </a:r>
            <a:r>
              <a:rPr lang="es-ES" dirty="0"/>
              <a:t> </a:t>
            </a:r>
            <a:r>
              <a:rPr lang="es-ES" dirty="0" err="1"/>
              <a:t>register</a:t>
            </a:r>
            <a:r>
              <a:rPr lang="es-ES" dirty="0"/>
              <a:t> </a:t>
            </a:r>
            <a:r>
              <a:rPr lang="es-ES" dirty="0" err="1"/>
              <a:t>the</a:t>
            </a:r>
            <a:r>
              <a:rPr lang="es-ES" dirty="0"/>
              <a:t> </a:t>
            </a:r>
            <a:r>
              <a:rPr lang="es-ES" dirty="0" err="1"/>
              <a:t>available</a:t>
            </a:r>
            <a:r>
              <a:rPr lang="es-ES" dirty="0"/>
              <a:t> </a:t>
            </a:r>
            <a:r>
              <a:rPr lang="es-ES" dirty="0" err="1"/>
              <a:t>renderers</a:t>
            </a:r>
            <a:r>
              <a:rPr lang="es-ES" dirty="0"/>
              <a:t>, etc. In </a:t>
            </a:r>
            <a:r>
              <a:rPr lang="es-ES" dirty="0" err="1"/>
              <a:t>this</a:t>
            </a:r>
            <a:r>
              <a:rPr lang="es-ES" dirty="0"/>
              <a:t> case, use </a:t>
            </a:r>
            <a:r>
              <a:rPr lang="es-ES" dirty="0" err="1"/>
              <a:t>assembly</a:t>
            </a:r>
            <a:r>
              <a:rPr lang="es-ES" dirty="0"/>
              <a:t> </a:t>
            </a:r>
            <a:r>
              <a:rPr lang="es-ES" dirty="0" err="1"/>
              <a:t>scanning</a:t>
            </a:r>
            <a:r>
              <a:rPr lang="es-ES" dirty="0"/>
              <a:t> and </a:t>
            </a:r>
            <a:r>
              <a:rPr lang="es-ES" dirty="0" err="1"/>
              <a:t>it</a:t>
            </a:r>
            <a:r>
              <a:rPr lang="es-ES" dirty="0"/>
              <a:t> </a:t>
            </a:r>
            <a:r>
              <a:rPr lang="es-ES" dirty="0" err="1"/>
              <a:t>is</a:t>
            </a:r>
            <a:r>
              <a:rPr lang="es-ES" dirty="0"/>
              <a:t> </a:t>
            </a:r>
            <a:r>
              <a:rPr lang="es-ES" dirty="0" err="1"/>
              <a:t>really</a:t>
            </a:r>
            <a:r>
              <a:rPr lang="es-ES" dirty="0"/>
              <a:t> </a:t>
            </a:r>
            <a:r>
              <a:rPr lang="es-ES" dirty="0" err="1"/>
              <a:t>slow</a:t>
            </a:r>
            <a:r>
              <a:rPr lang="es-ES" dirty="0"/>
              <a:t>.</a:t>
            </a:r>
          </a:p>
          <a:p>
            <a:r>
              <a:rPr lang="es-ES" dirty="0" err="1"/>
              <a:t>What</a:t>
            </a:r>
            <a:r>
              <a:rPr lang="es-ES" dirty="0"/>
              <a:t> </a:t>
            </a:r>
            <a:r>
              <a:rPr lang="es-ES" dirty="0" err="1"/>
              <a:t>happens</a:t>
            </a:r>
            <a:r>
              <a:rPr lang="es-ES" dirty="0"/>
              <a:t> </a:t>
            </a:r>
            <a:r>
              <a:rPr lang="es-ES" dirty="0" err="1"/>
              <a:t>is</a:t>
            </a:r>
            <a:r>
              <a:rPr lang="es-ES" dirty="0"/>
              <a:t> </a:t>
            </a:r>
            <a:r>
              <a:rPr lang="es-ES" dirty="0" err="1"/>
              <a:t>basically</a:t>
            </a:r>
            <a:r>
              <a:rPr lang="es-ES" dirty="0"/>
              <a:t>, </a:t>
            </a:r>
            <a:r>
              <a:rPr lang="es-ES" dirty="0" err="1"/>
              <a:t>Xamarin.Forms</a:t>
            </a:r>
            <a:r>
              <a:rPr lang="es-ES" dirty="0"/>
              <a:t> </a:t>
            </a:r>
            <a:r>
              <a:rPr lang="es-ES" dirty="0" err="1"/>
              <a:t>goes</a:t>
            </a:r>
            <a:r>
              <a:rPr lang="es-ES" dirty="0"/>
              <a:t> </a:t>
            </a:r>
            <a:r>
              <a:rPr lang="es-ES" dirty="0" err="1"/>
              <a:t>through</a:t>
            </a:r>
            <a:r>
              <a:rPr lang="es-ES" dirty="0"/>
              <a:t> and </a:t>
            </a:r>
            <a:r>
              <a:rPr lang="es-ES" dirty="0" err="1"/>
              <a:t>scans</a:t>
            </a:r>
            <a:r>
              <a:rPr lang="es-ES" dirty="0"/>
              <a:t> </a:t>
            </a:r>
            <a:r>
              <a:rPr lang="es-ES" dirty="0" err="1"/>
              <a:t>all</a:t>
            </a:r>
            <a:r>
              <a:rPr lang="es-ES" dirty="0"/>
              <a:t> </a:t>
            </a:r>
            <a:r>
              <a:rPr lang="es-ES" dirty="0" err="1"/>
              <a:t>your</a:t>
            </a:r>
            <a:r>
              <a:rPr lang="es-ES" dirty="0"/>
              <a:t> </a:t>
            </a:r>
            <a:r>
              <a:rPr lang="es-ES" dirty="0" err="1"/>
              <a:t>assemblies</a:t>
            </a:r>
            <a:r>
              <a:rPr lang="es-ES" dirty="0"/>
              <a:t> </a:t>
            </a:r>
            <a:r>
              <a:rPr lang="es-ES" dirty="0" err="1"/>
              <a:t>for</a:t>
            </a:r>
            <a:r>
              <a:rPr lang="es-ES" dirty="0"/>
              <a:t> </a:t>
            </a:r>
            <a:r>
              <a:rPr lang="es-ES" dirty="0" err="1"/>
              <a:t>assembly</a:t>
            </a:r>
            <a:r>
              <a:rPr lang="es-ES" dirty="0"/>
              <a:t> </a:t>
            </a:r>
            <a:r>
              <a:rPr lang="es-ES" dirty="0" err="1"/>
              <a:t>attributes</a:t>
            </a:r>
            <a:r>
              <a:rPr lang="es-ES" dirty="0"/>
              <a:t> and </a:t>
            </a:r>
            <a:r>
              <a:rPr lang="es-ES" dirty="0" err="1"/>
              <a:t>then</a:t>
            </a:r>
            <a:r>
              <a:rPr lang="es-ES" dirty="0"/>
              <a:t> </a:t>
            </a:r>
            <a:r>
              <a:rPr lang="es-ES" dirty="0" err="1"/>
              <a:t>automatically</a:t>
            </a:r>
            <a:r>
              <a:rPr lang="es-ES" dirty="0"/>
              <a:t> </a:t>
            </a:r>
            <a:r>
              <a:rPr lang="es-ES" dirty="0" err="1"/>
              <a:t>registers</a:t>
            </a:r>
            <a:r>
              <a:rPr lang="es-ES" dirty="0"/>
              <a:t> to </a:t>
            </a:r>
            <a:r>
              <a:rPr lang="es-ES" dirty="0" err="1"/>
              <a:t>the</a:t>
            </a:r>
            <a:r>
              <a:rPr lang="es-ES" dirty="0"/>
              <a:t> </a:t>
            </a:r>
            <a:r>
              <a:rPr lang="es-ES" dirty="0" err="1"/>
              <a:t>framework</a:t>
            </a:r>
            <a:r>
              <a:rPr lang="es-ES" dirty="0"/>
              <a:t>, and </a:t>
            </a:r>
          </a:p>
          <a:p>
            <a:r>
              <a:rPr lang="es-ES" dirty="0" err="1"/>
              <a:t>Allow</a:t>
            </a:r>
            <a:r>
              <a:rPr lang="es-ES" dirty="0"/>
              <a:t> to use </a:t>
            </a:r>
            <a:r>
              <a:rPr lang="es-ES" dirty="0" err="1"/>
              <a:t>that</a:t>
            </a:r>
            <a:r>
              <a:rPr lang="es-ES" dirty="0"/>
              <a:t> </a:t>
            </a:r>
            <a:r>
              <a:rPr lang="es-ES" dirty="0" err="1"/>
              <a:t>components</a:t>
            </a:r>
            <a:r>
              <a:rPr lang="es-ES" dirty="0"/>
              <a:t>.</a:t>
            </a:r>
          </a:p>
          <a:p>
            <a:r>
              <a:rPr lang="es-ES" dirty="0" err="1"/>
              <a:t>This</a:t>
            </a:r>
            <a:r>
              <a:rPr lang="es-ES" dirty="0"/>
              <a:t> </a:t>
            </a:r>
            <a:r>
              <a:rPr lang="es-ES" dirty="0" err="1"/>
              <a:t>is</a:t>
            </a:r>
            <a:r>
              <a:rPr lang="es-ES" dirty="0"/>
              <a:t> </a:t>
            </a:r>
            <a:r>
              <a:rPr lang="es-ES" dirty="0" err="1"/>
              <a:t>great</a:t>
            </a:r>
            <a:r>
              <a:rPr lang="es-ES" dirty="0"/>
              <a:t> </a:t>
            </a:r>
            <a:r>
              <a:rPr lang="es-ES" dirty="0" err="1"/>
              <a:t>because</a:t>
            </a:r>
            <a:r>
              <a:rPr lang="es-ES" dirty="0"/>
              <a:t> </a:t>
            </a:r>
            <a:r>
              <a:rPr lang="es-ES" dirty="0" err="1"/>
              <a:t>is</a:t>
            </a:r>
            <a:r>
              <a:rPr lang="es-ES" dirty="0"/>
              <a:t> </a:t>
            </a:r>
            <a:r>
              <a:rPr lang="es-ES" dirty="0" err="1"/>
              <a:t>easy</a:t>
            </a:r>
            <a:r>
              <a:rPr lang="es-ES" dirty="0"/>
              <a:t> to use, and try to </a:t>
            </a:r>
            <a:r>
              <a:rPr lang="es-ES" dirty="0" err="1"/>
              <a:t>remove</a:t>
            </a:r>
            <a:r>
              <a:rPr lang="es-ES" dirty="0"/>
              <a:t> </a:t>
            </a:r>
            <a:r>
              <a:rPr lang="es-ES" dirty="0" err="1"/>
              <a:t>some</a:t>
            </a:r>
            <a:r>
              <a:rPr lang="es-ES" dirty="0"/>
              <a:t> </a:t>
            </a:r>
            <a:r>
              <a:rPr lang="es-ES" dirty="0" err="1"/>
              <a:t>requirements</a:t>
            </a:r>
            <a:r>
              <a:rPr lang="es-ES" dirty="0"/>
              <a:t> </a:t>
            </a:r>
            <a:r>
              <a:rPr lang="es-ES" dirty="0" err="1"/>
              <a:t>from</a:t>
            </a:r>
            <a:r>
              <a:rPr lang="es-ES" dirty="0"/>
              <a:t> </a:t>
            </a:r>
            <a:r>
              <a:rPr lang="es-ES" dirty="0" err="1"/>
              <a:t>the</a:t>
            </a:r>
            <a:r>
              <a:rPr lang="es-ES" dirty="0"/>
              <a:t> </a:t>
            </a:r>
            <a:r>
              <a:rPr lang="es-ES" dirty="0" err="1"/>
              <a:t>user</a:t>
            </a:r>
            <a:r>
              <a:rPr lang="es-ES" dirty="0"/>
              <a:t>, </a:t>
            </a:r>
            <a:r>
              <a:rPr lang="es-ES" dirty="0" err="1"/>
              <a:t>but</a:t>
            </a:r>
            <a:r>
              <a:rPr lang="es-ES" dirty="0"/>
              <a:t> </a:t>
            </a:r>
            <a:r>
              <a:rPr lang="es-ES" dirty="0" err="1"/>
              <a:t>impact</a:t>
            </a:r>
            <a:r>
              <a:rPr lang="es-ES" dirty="0"/>
              <a:t> in </a:t>
            </a:r>
            <a:r>
              <a:rPr lang="es-ES" dirty="0" err="1"/>
              <a:t>the</a:t>
            </a:r>
            <a:r>
              <a:rPr lang="es-ES" dirty="0"/>
              <a:t> performance.</a:t>
            </a:r>
          </a:p>
          <a:p>
            <a:endParaRPr lang="es-ES" dirty="0"/>
          </a:p>
          <a:p>
            <a:r>
              <a:rPr lang="es-ES" dirty="0" err="1"/>
              <a:t>The</a:t>
            </a:r>
            <a:r>
              <a:rPr lang="es-ES" dirty="0"/>
              <a:t> </a:t>
            </a:r>
            <a:r>
              <a:rPr lang="es-ES" dirty="0" err="1"/>
              <a:t>third</a:t>
            </a:r>
            <a:r>
              <a:rPr lang="es-ES" dirty="0"/>
              <a:t> </a:t>
            </a:r>
            <a:r>
              <a:rPr lang="es-ES" dirty="0" err="1"/>
              <a:t>topic</a:t>
            </a:r>
            <a:r>
              <a:rPr lang="es-ES" dirty="0"/>
              <a:t> </a:t>
            </a:r>
            <a:r>
              <a:rPr lang="es-ES" dirty="0" err="1"/>
              <a:t>is</a:t>
            </a:r>
            <a:r>
              <a:rPr lang="es-ES" dirty="0"/>
              <a:t>, in </a:t>
            </a:r>
            <a:r>
              <a:rPr lang="es-ES" dirty="0" err="1"/>
              <a:t>some</a:t>
            </a:r>
            <a:r>
              <a:rPr lang="es-ES" dirty="0"/>
              <a:t> cases </a:t>
            </a:r>
            <a:r>
              <a:rPr lang="es-ES" dirty="0" err="1"/>
              <a:t>is</a:t>
            </a:r>
            <a:r>
              <a:rPr lang="es-ES" dirty="0"/>
              <a:t> </a:t>
            </a:r>
            <a:r>
              <a:rPr lang="es-ES" dirty="0" err="1"/>
              <a:t>really</a:t>
            </a:r>
            <a:r>
              <a:rPr lang="es-ES" dirty="0"/>
              <a:t> </a:t>
            </a:r>
            <a:r>
              <a:rPr lang="es-ES" dirty="0" err="1"/>
              <a:t>complex</a:t>
            </a:r>
            <a:r>
              <a:rPr lang="es-ES" dirty="0"/>
              <a:t> to </a:t>
            </a:r>
            <a:r>
              <a:rPr lang="es-ES" dirty="0" err="1"/>
              <a:t>reach</a:t>
            </a:r>
            <a:r>
              <a:rPr lang="es-ES" dirty="0"/>
              <a:t> </a:t>
            </a:r>
            <a:r>
              <a:rPr lang="es-ES" dirty="0" err="1"/>
              <a:t>the</a:t>
            </a:r>
            <a:r>
              <a:rPr lang="es-ES" dirty="0"/>
              <a:t> </a:t>
            </a:r>
            <a:r>
              <a:rPr lang="es-ES" dirty="0" err="1"/>
              <a:t>native</a:t>
            </a:r>
            <a:r>
              <a:rPr lang="es-ES" dirty="0"/>
              <a:t> </a:t>
            </a:r>
            <a:r>
              <a:rPr lang="es-ES" dirty="0" err="1"/>
              <a:t>platform</a:t>
            </a:r>
            <a:r>
              <a:rPr lang="es-ES" dirty="0"/>
              <a:t> </a:t>
            </a:r>
            <a:r>
              <a:rPr lang="es-ES" dirty="0" err="1"/>
              <a:t>from</a:t>
            </a:r>
            <a:r>
              <a:rPr lang="es-ES" dirty="0"/>
              <a:t> </a:t>
            </a:r>
            <a:r>
              <a:rPr lang="es-ES" dirty="0" err="1"/>
              <a:t>cross</a:t>
            </a:r>
            <a:r>
              <a:rPr lang="es-ES" dirty="0"/>
              <a:t> </a:t>
            </a:r>
            <a:r>
              <a:rPr lang="es-ES" dirty="0" err="1"/>
              <a:t>platform</a:t>
            </a:r>
            <a:r>
              <a:rPr lang="es-ES" dirty="0"/>
              <a:t> </a:t>
            </a:r>
            <a:r>
              <a:rPr lang="es-ES" dirty="0" err="1"/>
              <a:t>code</a:t>
            </a:r>
            <a:r>
              <a:rPr lang="es-ES" dirty="0"/>
              <a:t>.</a:t>
            </a:r>
          </a:p>
          <a:p>
            <a:r>
              <a:rPr lang="es-ES" dirty="0" err="1"/>
              <a:t>Mainly</a:t>
            </a:r>
            <a:r>
              <a:rPr lang="es-ES" dirty="0"/>
              <a:t>, </a:t>
            </a:r>
            <a:r>
              <a:rPr lang="es-ES" dirty="0" err="1"/>
              <a:t>because</a:t>
            </a:r>
            <a:r>
              <a:rPr lang="es-ES" dirty="0"/>
              <a:t> </a:t>
            </a:r>
            <a:r>
              <a:rPr lang="es-ES" dirty="0" err="1"/>
              <a:t>the</a:t>
            </a:r>
            <a:r>
              <a:rPr lang="es-ES" dirty="0"/>
              <a:t> </a:t>
            </a:r>
            <a:r>
              <a:rPr lang="es-ES" dirty="0" err="1"/>
              <a:t>way</a:t>
            </a:r>
            <a:r>
              <a:rPr lang="es-ES" dirty="0"/>
              <a:t> </a:t>
            </a:r>
            <a:r>
              <a:rPr lang="es-ES" dirty="0" err="1"/>
              <a:t>that</a:t>
            </a:r>
            <a:r>
              <a:rPr lang="es-ES" dirty="0"/>
              <a:t> </a:t>
            </a:r>
            <a:r>
              <a:rPr lang="es-ES" dirty="0" err="1"/>
              <a:t>dependency</a:t>
            </a:r>
            <a:r>
              <a:rPr lang="es-ES" dirty="0"/>
              <a:t> </a:t>
            </a:r>
            <a:r>
              <a:rPr lang="es-ES" dirty="0" err="1"/>
              <a:t>tree</a:t>
            </a:r>
            <a:r>
              <a:rPr lang="es-ES" dirty="0"/>
              <a:t> </a:t>
            </a:r>
            <a:r>
              <a:rPr lang="es-ES" dirty="0" err="1"/>
              <a:t>works</a:t>
            </a:r>
            <a:r>
              <a:rPr lang="es-ES" dirty="0"/>
              <a:t>. </a:t>
            </a:r>
            <a:r>
              <a:rPr lang="es-ES" dirty="0" err="1"/>
              <a:t>The</a:t>
            </a:r>
            <a:r>
              <a:rPr lang="es-ES" dirty="0"/>
              <a:t> </a:t>
            </a:r>
            <a:r>
              <a:rPr lang="es-ES" dirty="0" err="1"/>
              <a:t>button</a:t>
            </a:r>
            <a:r>
              <a:rPr lang="es-ES" dirty="0"/>
              <a:t> </a:t>
            </a:r>
            <a:r>
              <a:rPr lang="es-ES" dirty="0" err="1"/>
              <a:t>renderer</a:t>
            </a:r>
            <a:r>
              <a:rPr lang="es-ES" dirty="0"/>
              <a:t> </a:t>
            </a:r>
            <a:r>
              <a:rPr lang="es-ES" dirty="0" err="1"/>
              <a:t>depends</a:t>
            </a:r>
            <a:r>
              <a:rPr lang="es-ES" dirty="0"/>
              <a:t> </a:t>
            </a:r>
            <a:r>
              <a:rPr lang="es-ES" dirty="0" err="1"/>
              <a:t>on</a:t>
            </a:r>
            <a:r>
              <a:rPr lang="es-ES" dirty="0"/>
              <a:t> </a:t>
            </a:r>
            <a:r>
              <a:rPr lang="es-ES" dirty="0" err="1"/>
              <a:t>button</a:t>
            </a:r>
            <a:r>
              <a:rPr lang="es-ES" dirty="0"/>
              <a:t> </a:t>
            </a:r>
            <a:r>
              <a:rPr lang="es-ES" dirty="0" err="1"/>
              <a:t>component</a:t>
            </a:r>
            <a:r>
              <a:rPr lang="es-ES" dirty="0"/>
              <a:t> so, </a:t>
            </a:r>
            <a:r>
              <a:rPr lang="es-ES" dirty="0" err="1"/>
              <a:t>the</a:t>
            </a:r>
            <a:r>
              <a:rPr lang="es-ES" dirty="0"/>
              <a:t> </a:t>
            </a:r>
            <a:r>
              <a:rPr lang="es-ES" dirty="0" err="1"/>
              <a:t>button</a:t>
            </a:r>
            <a:r>
              <a:rPr lang="es-ES" dirty="0"/>
              <a:t> has no concept of a </a:t>
            </a:r>
            <a:r>
              <a:rPr lang="es-ES" dirty="0" err="1"/>
              <a:t>renderer</a:t>
            </a:r>
            <a:r>
              <a:rPr lang="es-ES" dirty="0"/>
              <a:t>.</a:t>
            </a:r>
          </a:p>
          <a:p>
            <a:r>
              <a:rPr lang="es-ES" dirty="0" err="1"/>
              <a:t>When</a:t>
            </a:r>
            <a:r>
              <a:rPr lang="es-ES" dirty="0"/>
              <a:t> </a:t>
            </a:r>
            <a:r>
              <a:rPr lang="es-ES" dirty="0" err="1"/>
              <a:t>you</a:t>
            </a:r>
            <a:r>
              <a:rPr lang="es-ES" dirty="0"/>
              <a:t> are in </a:t>
            </a:r>
            <a:r>
              <a:rPr lang="es-ES" dirty="0" err="1"/>
              <a:t>the</a:t>
            </a:r>
            <a:r>
              <a:rPr lang="es-ES" dirty="0"/>
              <a:t> </a:t>
            </a:r>
            <a:r>
              <a:rPr lang="es-ES" dirty="0" err="1"/>
              <a:t>Button</a:t>
            </a:r>
            <a:r>
              <a:rPr lang="es-ES" dirty="0"/>
              <a:t> </a:t>
            </a:r>
            <a:r>
              <a:rPr lang="es-ES" dirty="0" err="1"/>
              <a:t>context</a:t>
            </a:r>
            <a:r>
              <a:rPr lang="es-ES" dirty="0"/>
              <a:t>, </a:t>
            </a:r>
            <a:r>
              <a:rPr lang="es-ES" dirty="0" err="1"/>
              <a:t>have</a:t>
            </a:r>
            <a:r>
              <a:rPr lang="es-ES" dirty="0"/>
              <a:t> no </a:t>
            </a:r>
            <a:r>
              <a:rPr lang="es-ES" dirty="0" err="1"/>
              <a:t>context</a:t>
            </a:r>
            <a:r>
              <a:rPr lang="es-ES" dirty="0"/>
              <a:t> </a:t>
            </a:r>
            <a:r>
              <a:rPr lang="es-ES" dirty="0" err="1"/>
              <a:t>or</a:t>
            </a:r>
            <a:r>
              <a:rPr lang="es-ES" dirty="0"/>
              <a:t> </a:t>
            </a:r>
            <a:r>
              <a:rPr lang="es-ES" dirty="0" err="1"/>
              <a:t>reference</a:t>
            </a:r>
            <a:r>
              <a:rPr lang="es-ES" dirty="0"/>
              <a:t> to </a:t>
            </a:r>
            <a:r>
              <a:rPr lang="es-ES" dirty="0" err="1"/>
              <a:t>the</a:t>
            </a:r>
            <a:r>
              <a:rPr lang="es-ES" dirty="0"/>
              <a:t> </a:t>
            </a:r>
            <a:r>
              <a:rPr lang="es-ES" dirty="0" err="1"/>
              <a:t>renderer</a:t>
            </a:r>
            <a:r>
              <a:rPr lang="es-ES" dirty="0"/>
              <a:t>. </a:t>
            </a:r>
          </a:p>
          <a:p>
            <a:r>
              <a:rPr lang="es-ES" dirty="0" err="1"/>
              <a:t>If</a:t>
            </a:r>
            <a:r>
              <a:rPr lang="es-ES" dirty="0"/>
              <a:t> </a:t>
            </a:r>
            <a:r>
              <a:rPr lang="es-ES" dirty="0" err="1"/>
              <a:t>you</a:t>
            </a:r>
            <a:r>
              <a:rPr lang="es-ES" dirty="0"/>
              <a:t> </a:t>
            </a:r>
            <a:r>
              <a:rPr lang="es-ES" dirty="0" err="1"/>
              <a:t>want</a:t>
            </a:r>
            <a:r>
              <a:rPr lang="es-ES" dirty="0"/>
              <a:t> to Access </a:t>
            </a:r>
            <a:r>
              <a:rPr lang="es-ES" dirty="0" err="1"/>
              <a:t>the</a:t>
            </a:r>
            <a:r>
              <a:rPr lang="es-ES" dirty="0"/>
              <a:t> </a:t>
            </a:r>
            <a:r>
              <a:rPr lang="es-ES" dirty="0" err="1"/>
              <a:t>native</a:t>
            </a:r>
            <a:r>
              <a:rPr lang="es-ES" dirty="0"/>
              <a:t> </a:t>
            </a:r>
            <a:r>
              <a:rPr lang="es-ES" dirty="0" err="1"/>
              <a:t>layer</a:t>
            </a:r>
            <a:r>
              <a:rPr lang="es-ES" dirty="0"/>
              <a:t>, </a:t>
            </a:r>
            <a:r>
              <a:rPr lang="es-ES" dirty="0" err="1"/>
              <a:t>you</a:t>
            </a:r>
            <a:r>
              <a:rPr lang="es-ES" dirty="0"/>
              <a:t> </a:t>
            </a:r>
            <a:r>
              <a:rPr lang="es-ES" dirty="0" err="1"/>
              <a:t>have</a:t>
            </a:r>
            <a:r>
              <a:rPr lang="es-ES" dirty="0"/>
              <a:t> </a:t>
            </a:r>
            <a:r>
              <a:rPr lang="es-ES" dirty="0" err="1"/>
              <a:t>different</a:t>
            </a:r>
            <a:r>
              <a:rPr lang="es-ES" dirty="0"/>
              <a:t> </a:t>
            </a:r>
            <a:r>
              <a:rPr lang="es-ES" dirty="0" err="1"/>
              <a:t>options</a:t>
            </a:r>
            <a:r>
              <a:rPr lang="es-ES" dirty="0"/>
              <a:t>. </a:t>
            </a:r>
            <a:r>
              <a:rPr lang="es-ES" dirty="0" err="1"/>
              <a:t>You</a:t>
            </a:r>
            <a:r>
              <a:rPr lang="es-ES" dirty="0"/>
              <a:t> can </a:t>
            </a:r>
            <a:r>
              <a:rPr lang="es-ES" dirty="0" err="1"/>
              <a:t>register</a:t>
            </a:r>
            <a:r>
              <a:rPr lang="es-ES" dirty="0"/>
              <a:t> </a:t>
            </a:r>
            <a:r>
              <a:rPr lang="es-ES" dirty="0" err="1"/>
              <a:t>your</a:t>
            </a:r>
            <a:r>
              <a:rPr lang="es-ES" dirty="0"/>
              <a:t> </a:t>
            </a:r>
            <a:r>
              <a:rPr lang="es-ES" dirty="0" err="1"/>
              <a:t>own</a:t>
            </a:r>
            <a:r>
              <a:rPr lang="es-ES" dirty="0"/>
              <a:t> </a:t>
            </a:r>
            <a:r>
              <a:rPr lang="es-ES" dirty="0" err="1"/>
              <a:t>custom</a:t>
            </a:r>
            <a:r>
              <a:rPr lang="es-ES" dirty="0"/>
              <a:t> </a:t>
            </a:r>
            <a:r>
              <a:rPr lang="es-ES" dirty="0" err="1"/>
              <a:t>renderer</a:t>
            </a:r>
            <a:r>
              <a:rPr lang="es-ES" dirty="0"/>
              <a:t> and </a:t>
            </a:r>
            <a:r>
              <a:rPr lang="es-ES" dirty="0" err="1"/>
              <a:t>interact</a:t>
            </a:r>
            <a:r>
              <a:rPr lang="es-ES" dirty="0"/>
              <a:t> </a:t>
            </a:r>
            <a:r>
              <a:rPr lang="es-ES" dirty="0" err="1"/>
              <a:t>with</a:t>
            </a:r>
            <a:r>
              <a:rPr lang="es-ES" dirty="0"/>
              <a:t> </a:t>
            </a:r>
            <a:r>
              <a:rPr lang="es-ES" dirty="0" err="1"/>
              <a:t>it</a:t>
            </a:r>
            <a:r>
              <a:rPr lang="es-ES" dirty="0"/>
              <a:t> </a:t>
            </a:r>
            <a:r>
              <a:rPr lang="es-ES" dirty="0" err="1"/>
              <a:t>or</a:t>
            </a:r>
            <a:r>
              <a:rPr lang="es-ES" dirty="0"/>
              <a:t>, use </a:t>
            </a:r>
            <a:r>
              <a:rPr lang="es-ES" dirty="0" err="1"/>
              <a:t>an</a:t>
            </a:r>
            <a:r>
              <a:rPr lang="es-ES" dirty="0"/>
              <a:t> API, </a:t>
            </a:r>
            <a:r>
              <a:rPr lang="es-ES" dirty="0" err="1"/>
              <a:t>that</a:t>
            </a:r>
            <a:r>
              <a:rPr lang="es-ES" dirty="0"/>
              <a:t> </a:t>
            </a:r>
            <a:r>
              <a:rPr lang="es-ES" dirty="0" err="1"/>
              <a:t>is</a:t>
            </a:r>
            <a:r>
              <a:rPr lang="es-ES" dirty="0"/>
              <a:t> </a:t>
            </a:r>
            <a:r>
              <a:rPr lang="es-ES" dirty="0" err="1"/>
              <a:t>great</a:t>
            </a:r>
            <a:r>
              <a:rPr lang="es-ES" dirty="0"/>
              <a:t> </a:t>
            </a:r>
            <a:r>
              <a:rPr lang="es-ES" dirty="0" err="1"/>
              <a:t>but</a:t>
            </a:r>
            <a:r>
              <a:rPr lang="es-ES" dirty="0"/>
              <a:t> </a:t>
            </a:r>
            <a:r>
              <a:rPr lang="es-ES" dirty="0" err="1"/>
              <a:t>very</a:t>
            </a:r>
            <a:r>
              <a:rPr lang="es-ES" dirty="0"/>
              <a:t> </a:t>
            </a:r>
            <a:r>
              <a:rPr lang="es-ES" dirty="0" err="1"/>
              <a:t>difficult</a:t>
            </a:r>
            <a:r>
              <a:rPr lang="es-ES" dirty="0"/>
              <a:t> to </a:t>
            </a:r>
            <a:r>
              <a:rPr lang="es-ES" dirty="0" err="1"/>
              <a:t>discover</a:t>
            </a:r>
            <a:r>
              <a:rPr lang="es-ES" dirty="0"/>
              <a:t>. I am </a:t>
            </a:r>
            <a:r>
              <a:rPr lang="es-ES" dirty="0" err="1"/>
              <a:t>talking</a:t>
            </a:r>
            <a:r>
              <a:rPr lang="es-ES" dirty="0"/>
              <a:t> </a:t>
            </a:r>
            <a:r>
              <a:rPr lang="es-ES" dirty="0" err="1"/>
              <a:t>about</a:t>
            </a:r>
            <a:r>
              <a:rPr lang="es-ES" dirty="0"/>
              <a:t> </a:t>
            </a:r>
            <a:r>
              <a:rPr lang="es-ES" dirty="0" err="1"/>
              <a:t>Platform</a:t>
            </a:r>
            <a:r>
              <a:rPr lang="es-ES" dirty="0"/>
              <a:t> </a:t>
            </a:r>
            <a:r>
              <a:rPr lang="es-ES" dirty="0" err="1"/>
              <a:t>Specifics</a:t>
            </a:r>
            <a:r>
              <a:rPr lang="es-ES" dirty="0"/>
              <a:t>. At </a:t>
            </a:r>
            <a:r>
              <a:rPr lang="es-ES" dirty="0" err="1"/>
              <a:t>the</a:t>
            </a:r>
            <a:r>
              <a:rPr lang="es-ES" dirty="0"/>
              <a:t> </a:t>
            </a:r>
            <a:r>
              <a:rPr lang="es-ES" dirty="0" err="1"/>
              <a:t>end</a:t>
            </a:r>
            <a:r>
              <a:rPr lang="es-ES" dirty="0"/>
              <a:t>, </a:t>
            </a:r>
            <a:r>
              <a:rPr lang="es-ES" dirty="0" err="1"/>
              <a:t>is</a:t>
            </a:r>
            <a:r>
              <a:rPr lang="es-ES" dirty="0"/>
              <a:t> </a:t>
            </a:r>
            <a:r>
              <a:rPr lang="es-ES" dirty="0" err="1"/>
              <a:t>not</a:t>
            </a:r>
            <a:r>
              <a:rPr lang="es-ES" dirty="0"/>
              <a:t> </a:t>
            </a:r>
            <a:r>
              <a:rPr lang="es-ES" dirty="0" err="1"/>
              <a:t>doing</a:t>
            </a:r>
            <a:r>
              <a:rPr lang="es-ES" dirty="0"/>
              <a:t> </a:t>
            </a:r>
            <a:r>
              <a:rPr lang="es-ES" dirty="0" err="1"/>
              <a:t>anything</a:t>
            </a:r>
            <a:r>
              <a:rPr lang="es-ES" dirty="0"/>
              <a:t> </a:t>
            </a:r>
            <a:r>
              <a:rPr lang="es-ES" dirty="0" err="1"/>
              <a:t>really</a:t>
            </a:r>
            <a:r>
              <a:rPr lang="es-ES" dirty="0"/>
              <a:t> </a:t>
            </a:r>
            <a:r>
              <a:rPr lang="es-ES" dirty="0" err="1"/>
              <a:t>special</a:t>
            </a:r>
            <a:r>
              <a:rPr lang="es-ES" dirty="0"/>
              <a:t>, </a:t>
            </a:r>
            <a:r>
              <a:rPr lang="es-ES" dirty="0" err="1"/>
              <a:t>just</a:t>
            </a:r>
            <a:r>
              <a:rPr lang="es-ES" dirty="0"/>
              <a:t> </a:t>
            </a:r>
            <a:r>
              <a:rPr lang="es-ES" dirty="0" err="1"/>
              <a:t>setting</a:t>
            </a:r>
            <a:r>
              <a:rPr lang="es-ES" dirty="0"/>
              <a:t> a </a:t>
            </a:r>
            <a:r>
              <a:rPr lang="es-ES" dirty="0" err="1"/>
              <a:t>cross</a:t>
            </a:r>
            <a:r>
              <a:rPr lang="es-ES" dirty="0"/>
              <a:t> </a:t>
            </a:r>
            <a:r>
              <a:rPr lang="es-ES" dirty="0" err="1"/>
              <a:t>platform</a:t>
            </a:r>
            <a:r>
              <a:rPr lang="es-ES" dirty="0"/>
              <a:t> </a:t>
            </a:r>
            <a:r>
              <a:rPr lang="es-ES" dirty="0" err="1"/>
              <a:t>pproperty</a:t>
            </a:r>
            <a:r>
              <a:rPr lang="es-ES" dirty="0"/>
              <a:t> to a </a:t>
            </a:r>
            <a:r>
              <a:rPr lang="es-ES" dirty="0" err="1"/>
              <a:t>native</a:t>
            </a:r>
            <a:r>
              <a:rPr lang="es-ES" dirty="0"/>
              <a:t> UI control </a:t>
            </a:r>
            <a:r>
              <a:rPr lang="es-ES" dirty="0" err="1"/>
              <a:t>property</a:t>
            </a:r>
            <a:r>
              <a:rPr lang="es-ES" dirty="0"/>
              <a:t>.</a:t>
            </a:r>
          </a:p>
        </p:txBody>
      </p:sp>
      <p:sp>
        <p:nvSpPr>
          <p:cNvPr id="4" name="Marcador de encabezado 3"/>
          <p:cNvSpPr>
            <a:spLocks noGrp="1"/>
          </p:cNvSpPr>
          <p:nvPr>
            <p:ph type="hdr" sz="quarter"/>
          </p:nvPr>
        </p:nvSpPr>
        <p:spPr/>
        <p:txBody>
          <a:bodyPr/>
          <a:lstStyle/>
          <a:p>
            <a:endParaRPr lang="en-US"/>
          </a:p>
        </p:txBody>
      </p:sp>
      <p:sp>
        <p:nvSpPr>
          <p:cNvPr id="5" name="Marcador de pie de página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Marcador de fecha 5"/>
          <p:cNvSpPr>
            <a:spLocks noGrp="1"/>
          </p:cNvSpPr>
          <p:nvPr>
            <p:ph type="dt" idx="1"/>
          </p:nvPr>
        </p:nvSpPr>
        <p:spPr/>
        <p:txBody>
          <a:bodyPr/>
          <a:lstStyle/>
          <a:p>
            <a:fld id="{386CE63F-9E7F-4C04-9D0D-FCA25A8E9E86}" type="datetime8">
              <a:rPr lang="en-US" smtClean="0"/>
              <a:t>2/26/21 1:54 PM</a:t>
            </a:fld>
            <a:endParaRPr lang="en-US"/>
          </a:p>
        </p:txBody>
      </p:sp>
      <p:sp>
        <p:nvSpPr>
          <p:cNvPr id="7" name="Marcador de número de diapositiva 6"/>
          <p:cNvSpPr>
            <a:spLocks noGrp="1"/>
          </p:cNvSpPr>
          <p:nvPr>
            <p:ph type="sldNum" sz="quarter" idx="5"/>
          </p:nvPr>
        </p:nvSpPr>
        <p:spPr/>
        <p:txBody>
          <a:bodyPr/>
          <a:lstStyle/>
          <a:p>
            <a:fld id="{B4008EB6-D09E-4580-8CD6-DDB14511944F}" type="slidenum">
              <a:rPr lang="en-US" smtClean="0"/>
              <a:pPr/>
              <a:t>24</a:t>
            </a:fld>
            <a:endParaRPr lang="en-US"/>
          </a:p>
        </p:txBody>
      </p:sp>
    </p:spTree>
    <p:extLst>
      <p:ext uri="{BB962C8B-B14F-4D97-AF65-F5344CB8AC3E}">
        <p14:creationId xmlns:p14="http://schemas.microsoft.com/office/powerpoint/2010/main" val="3656247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Relying on event handlers to orchestrate behavior and property changes</a:t>
            </a:r>
          </a:p>
          <a:p>
            <a:r>
              <a:rPr lang="en-US"/>
              <a:t>Lots of boilerplate code</a:t>
            </a:r>
          </a:p>
          <a:p>
            <a:r>
              <a:rPr lang="en-US"/>
              <a:t>Tons of knowledge required about order of events, both on the platform side and on the Xamarin.Forms side (</a:t>
            </a:r>
            <a:r>
              <a:rPr lang="en-US" err="1"/>
              <a:t>i.e</a:t>
            </a:r>
            <a:r>
              <a:rPr lang="en-US"/>
              <a:t>,, Does this need to happen on </a:t>
            </a:r>
            <a:r>
              <a:rPr lang="en-US" err="1"/>
              <a:t>ElementChanged</a:t>
            </a:r>
            <a:r>
              <a:rPr lang="en-US"/>
              <a:t>? What about </a:t>
            </a:r>
            <a:r>
              <a:rPr lang="en-US" err="1"/>
              <a:t>ElementPropertyChanged</a:t>
            </a:r>
            <a:r>
              <a:rPr lang="en-US"/>
              <a:t>? Etc.)</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6629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D18B56EA-E28F-4F92-9F16-7A6F2501B303}" type="datetime8">
              <a:rPr lang="en-US" smtClean="0"/>
              <a:t>2/26/21 1:54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3361769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There</a:t>
            </a:r>
            <a:r>
              <a:rPr lang="es-ES" dirty="0"/>
              <a:t> are </a:t>
            </a:r>
            <a:r>
              <a:rPr lang="es-ES" dirty="0" err="1"/>
              <a:t>several</a:t>
            </a:r>
            <a:r>
              <a:rPr lang="es-ES" dirty="0"/>
              <a:t> ideas </a:t>
            </a:r>
            <a:r>
              <a:rPr lang="es-ES" dirty="0" err="1"/>
              <a:t>driving</a:t>
            </a:r>
            <a:r>
              <a:rPr lang="es-ES" dirty="0"/>
              <a:t> </a:t>
            </a:r>
            <a:r>
              <a:rPr lang="es-ES" dirty="0" err="1"/>
              <a:t>this</a:t>
            </a:r>
            <a:r>
              <a:rPr lang="es-ES" dirty="0"/>
              <a:t>, </a:t>
            </a:r>
            <a:r>
              <a:rPr lang="es-ES" dirty="0" err="1"/>
              <a:t>but</a:t>
            </a:r>
            <a:r>
              <a:rPr lang="es-ES" dirty="0"/>
              <a:t> </a:t>
            </a:r>
            <a:r>
              <a:rPr lang="es-ES" dirty="0" err="1"/>
              <a:t>one</a:t>
            </a:r>
            <a:r>
              <a:rPr lang="es-ES" dirty="0"/>
              <a:t> of </a:t>
            </a:r>
            <a:r>
              <a:rPr lang="es-ES" dirty="0" err="1"/>
              <a:t>the</a:t>
            </a:r>
            <a:r>
              <a:rPr lang="es-ES" dirty="0"/>
              <a:t> </a:t>
            </a:r>
            <a:r>
              <a:rPr lang="es-ES" dirty="0" err="1"/>
              <a:t>most</a:t>
            </a:r>
            <a:r>
              <a:rPr lang="es-ES" dirty="0"/>
              <a:t> </a:t>
            </a:r>
            <a:r>
              <a:rPr lang="es-ES" dirty="0" err="1"/>
              <a:t>important</a:t>
            </a:r>
            <a:r>
              <a:rPr lang="es-ES" dirty="0"/>
              <a:t> </a:t>
            </a:r>
            <a:r>
              <a:rPr lang="es-ES" dirty="0" err="1"/>
              <a:t>ones</a:t>
            </a:r>
            <a:r>
              <a:rPr lang="es-ES" dirty="0"/>
              <a:t> </a:t>
            </a:r>
            <a:r>
              <a:rPr lang="es-ES" dirty="0" err="1"/>
              <a:t>is</a:t>
            </a:r>
            <a:r>
              <a:rPr lang="es-ES" dirty="0"/>
              <a:t> performance </a:t>
            </a:r>
            <a:r>
              <a:rPr lang="es-ES" dirty="0" err="1"/>
              <a:t>minded</a:t>
            </a:r>
            <a:r>
              <a:rPr lang="es-ES" dirty="0"/>
              <a:t> and </a:t>
            </a:r>
            <a:r>
              <a:rPr lang="es-ES" dirty="0" err="1"/>
              <a:t>simplified</a:t>
            </a:r>
            <a:r>
              <a:rPr lang="es-ES" dirty="0"/>
              <a:t>.</a:t>
            </a:r>
          </a:p>
          <a:p>
            <a:r>
              <a:rPr lang="es-ES" dirty="0" err="1"/>
              <a:t>Achieve</a:t>
            </a:r>
            <a:r>
              <a:rPr lang="es-ES" dirty="0"/>
              <a:t> a </a:t>
            </a:r>
            <a:r>
              <a:rPr lang="es-ES" dirty="0" err="1"/>
              <a:t>much</a:t>
            </a:r>
            <a:r>
              <a:rPr lang="es-ES" dirty="0"/>
              <a:t> </a:t>
            </a:r>
            <a:r>
              <a:rPr lang="es-ES" dirty="0" err="1"/>
              <a:t>better</a:t>
            </a:r>
            <a:r>
              <a:rPr lang="es-ES" dirty="0"/>
              <a:t> performance and </a:t>
            </a:r>
            <a:r>
              <a:rPr lang="es-ES" dirty="0" err="1"/>
              <a:t>allow</a:t>
            </a:r>
            <a:r>
              <a:rPr lang="es-ES" dirty="0"/>
              <a:t> to </a:t>
            </a:r>
            <a:r>
              <a:rPr lang="es-ES" dirty="0" err="1"/>
              <a:t>understand</a:t>
            </a:r>
            <a:r>
              <a:rPr lang="es-ES" dirty="0"/>
              <a:t> </a:t>
            </a:r>
            <a:r>
              <a:rPr lang="es-ES" dirty="0" err="1"/>
              <a:t>how</a:t>
            </a:r>
            <a:r>
              <a:rPr lang="es-ES" dirty="0"/>
              <a:t> </a:t>
            </a:r>
            <a:r>
              <a:rPr lang="es-ES" dirty="0" err="1"/>
              <a:t>everything</a:t>
            </a:r>
            <a:r>
              <a:rPr lang="es-ES" dirty="0"/>
              <a:t> Works in a </a:t>
            </a:r>
            <a:r>
              <a:rPr lang="es-ES" dirty="0" err="1"/>
              <a:t>easy</a:t>
            </a:r>
            <a:r>
              <a:rPr lang="es-ES" dirty="0"/>
              <a:t> </a:t>
            </a:r>
            <a:r>
              <a:rPr lang="es-ES" dirty="0" err="1"/>
              <a:t>way</a:t>
            </a:r>
            <a:r>
              <a:rPr lang="es-ES" dirty="0"/>
              <a:t>. </a:t>
            </a:r>
            <a:r>
              <a:rPr lang="es-ES" dirty="0" err="1"/>
              <a:t>Mostly</a:t>
            </a:r>
            <a:r>
              <a:rPr lang="es-ES" dirty="0"/>
              <a:t>, </a:t>
            </a:r>
            <a:r>
              <a:rPr lang="es-ES" dirty="0" err="1"/>
              <a:t>if</a:t>
            </a:r>
            <a:r>
              <a:rPr lang="es-ES" dirty="0"/>
              <a:t> </a:t>
            </a:r>
            <a:r>
              <a:rPr lang="es-ES" dirty="0" err="1"/>
              <a:t>you</a:t>
            </a:r>
            <a:r>
              <a:rPr lang="es-ES" dirty="0"/>
              <a:t> are a new </a:t>
            </a:r>
            <a:r>
              <a:rPr lang="es-ES" dirty="0" err="1"/>
              <a:t>developer</a:t>
            </a:r>
            <a:r>
              <a:rPr lang="es-ES" dirty="0"/>
              <a:t>. In </a:t>
            </a:r>
            <a:r>
              <a:rPr lang="es-ES" dirty="0" err="1"/>
              <a:t>Xamarin.Forms</a:t>
            </a:r>
            <a:r>
              <a:rPr lang="es-ES" dirty="0"/>
              <a:t> </a:t>
            </a:r>
            <a:r>
              <a:rPr lang="es-ES" dirty="0" err="1"/>
              <a:t>is</a:t>
            </a:r>
            <a:r>
              <a:rPr lang="es-ES" dirty="0"/>
              <a:t> a Little bit </a:t>
            </a:r>
            <a:r>
              <a:rPr lang="es-ES" dirty="0" err="1"/>
              <a:t>hard</a:t>
            </a:r>
            <a:r>
              <a:rPr lang="es-ES" dirty="0"/>
              <a:t> to </a:t>
            </a:r>
            <a:r>
              <a:rPr lang="es-ES" dirty="0" err="1"/>
              <a:t>understanding</a:t>
            </a:r>
            <a:r>
              <a:rPr lang="es-ES" dirty="0"/>
              <a:t> </a:t>
            </a:r>
            <a:r>
              <a:rPr lang="es-ES" dirty="0" err="1"/>
              <a:t>how</a:t>
            </a:r>
            <a:r>
              <a:rPr lang="es-ES" dirty="0"/>
              <a:t> to </a:t>
            </a:r>
            <a:r>
              <a:rPr lang="es-ES" dirty="0" err="1"/>
              <a:t>get</a:t>
            </a:r>
            <a:r>
              <a:rPr lang="es-ES" dirty="0"/>
              <a:t> </a:t>
            </a:r>
            <a:r>
              <a:rPr lang="es-ES" dirty="0" err="1"/>
              <a:t>the</a:t>
            </a:r>
            <a:r>
              <a:rPr lang="es-ES" dirty="0"/>
              <a:t> </a:t>
            </a:r>
            <a:r>
              <a:rPr lang="es-ES" dirty="0" err="1"/>
              <a:t>renderer</a:t>
            </a:r>
            <a:r>
              <a:rPr lang="es-ES" dirty="0"/>
              <a:t>, </a:t>
            </a:r>
            <a:r>
              <a:rPr lang="es-ES" dirty="0" err="1"/>
              <a:t>the</a:t>
            </a:r>
            <a:r>
              <a:rPr lang="es-ES" dirty="0"/>
              <a:t> </a:t>
            </a:r>
            <a:r>
              <a:rPr lang="es-ES" dirty="0" err="1"/>
              <a:t>lifecycle</a:t>
            </a:r>
            <a:r>
              <a:rPr lang="es-ES" dirty="0"/>
              <a:t>, etc.</a:t>
            </a:r>
          </a:p>
          <a:p>
            <a:r>
              <a:rPr lang="es-ES" dirty="0" err="1"/>
              <a:t>Also</a:t>
            </a:r>
            <a:r>
              <a:rPr lang="es-ES" dirty="0"/>
              <a:t>, </a:t>
            </a:r>
            <a:r>
              <a:rPr lang="es-ES" dirty="0" err="1"/>
              <a:t>is</a:t>
            </a:r>
            <a:r>
              <a:rPr lang="es-ES" dirty="0"/>
              <a:t> </a:t>
            </a:r>
            <a:r>
              <a:rPr lang="es-ES" dirty="0" err="1"/>
              <a:t>complex</a:t>
            </a:r>
            <a:r>
              <a:rPr lang="es-ES" dirty="0"/>
              <a:t> as </a:t>
            </a:r>
            <a:r>
              <a:rPr lang="es-ES" dirty="0" err="1"/>
              <a:t>we</a:t>
            </a:r>
            <a:r>
              <a:rPr lang="es-ES" dirty="0"/>
              <a:t> </a:t>
            </a:r>
            <a:r>
              <a:rPr lang="es-ES" dirty="0" err="1"/>
              <a:t>mentioned</a:t>
            </a:r>
            <a:r>
              <a:rPr lang="es-ES" dirty="0"/>
              <a:t> to Access to </a:t>
            </a:r>
            <a:r>
              <a:rPr lang="es-ES" dirty="0" err="1"/>
              <a:t>any</a:t>
            </a:r>
            <a:r>
              <a:rPr lang="es-ES" dirty="0"/>
              <a:t> </a:t>
            </a:r>
            <a:r>
              <a:rPr lang="es-ES" dirty="0" err="1"/>
              <a:t>native</a:t>
            </a:r>
            <a:r>
              <a:rPr lang="es-ES" dirty="0"/>
              <a:t> </a:t>
            </a:r>
            <a:r>
              <a:rPr lang="es-ES" dirty="0" err="1"/>
              <a:t>element</a:t>
            </a:r>
            <a:r>
              <a:rPr lang="es-ES" dirty="0"/>
              <a:t> </a:t>
            </a:r>
            <a:r>
              <a:rPr lang="es-ES" dirty="0" err="1"/>
              <a:t>from</a:t>
            </a:r>
            <a:r>
              <a:rPr lang="es-ES" dirty="0"/>
              <a:t> </a:t>
            </a:r>
            <a:r>
              <a:rPr lang="es-ES" dirty="0" err="1"/>
              <a:t>the</a:t>
            </a:r>
            <a:r>
              <a:rPr lang="es-ES" dirty="0"/>
              <a:t> </a:t>
            </a:r>
            <a:r>
              <a:rPr lang="es-ES" dirty="0" err="1"/>
              <a:t>cross</a:t>
            </a:r>
            <a:r>
              <a:rPr lang="es-ES" dirty="0"/>
              <a:t> </a:t>
            </a:r>
            <a:r>
              <a:rPr lang="es-ES" dirty="0" err="1"/>
              <a:t>platform</a:t>
            </a:r>
            <a:r>
              <a:rPr lang="es-ES" dirty="0"/>
              <a:t> </a:t>
            </a:r>
            <a:r>
              <a:rPr lang="es-ES" dirty="0" err="1"/>
              <a:t>layer</a:t>
            </a:r>
            <a:r>
              <a:rPr lang="es-ES" dirty="0"/>
              <a:t>.</a:t>
            </a:r>
          </a:p>
          <a:p>
            <a:endParaRPr lang="es-ES" dirty="0"/>
          </a:p>
          <a:p>
            <a:endParaRPr lang="es-ES" dirty="0"/>
          </a:p>
          <a:p>
            <a:r>
              <a:rPr lang="es-ES" dirty="0"/>
              <a:t>So, </a:t>
            </a:r>
            <a:r>
              <a:rPr lang="es-ES" dirty="0" err="1"/>
              <a:t>what</a:t>
            </a:r>
            <a:r>
              <a:rPr lang="es-ES" dirty="0"/>
              <a:t> </a:t>
            </a:r>
            <a:r>
              <a:rPr lang="es-ES" dirty="0" err="1"/>
              <a:t>we</a:t>
            </a:r>
            <a:r>
              <a:rPr lang="es-ES" dirty="0"/>
              <a:t> are </a:t>
            </a:r>
            <a:r>
              <a:rPr lang="es-ES" dirty="0" err="1"/>
              <a:t>doing</a:t>
            </a:r>
            <a:r>
              <a:rPr lang="es-ES" dirty="0"/>
              <a:t> </a:t>
            </a:r>
            <a:r>
              <a:rPr lang="es-ES" dirty="0" err="1"/>
              <a:t>is</a:t>
            </a:r>
            <a:r>
              <a:rPr lang="es-ES" dirty="0"/>
              <a:t> </a:t>
            </a:r>
            <a:r>
              <a:rPr lang="es-ES" dirty="0" err="1"/>
              <a:t>sort</a:t>
            </a:r>
            <a:r>
              <a:rPr lang="es-ES" dirty="0"/>
              <a:t> of </a:t>
            </a:r>
            <a:r>
              <a:rPr lang="es-ES" dirty="0" err="1"/>
              <a:t>moving</a:t>
            </a:r>
            <a:r>
              <a:rPr lang="es-ES" dirty="0"/>
              <a:t> </a:t>
            </a:r>
            <a:r>
              <a:rPr lang="es-ES" dirty="0" err="1"/>
              <a:t>everything</a:t>
            </a:r>
            <a:r>
              <a:rPr lang="es-ES" dirty="0"/>
              <a:t> </a:t>
            </a:r>
            <a:r>
              <a:rPr lang="es-ES" dirty="0" err="1"/>
              <a:t>into</a:t>
            </a:r>
            <a:r>
              <a:rPr lang="es-ES" dirty="0"/>
              <a:t> </a:t>
            </a:r>
            <a:r>
              <a:rPr lang="es-ES" dirty="0" err="1"/>
              <a:t>the</a:t>
            </a:r>
            <a:r>
              <a:rPr lang="es-ES" dirty="0"/>
              <a:t> </a:t>
            </a:r>
            <a:r>
              <a:rPr lang="es-ES" dirty="0" err="1"/>
              <a:t>cross-platform</a:t>
            </a:r>
            <a:r>
              <a:rPr lang="es-ES" dirty="0"/>
              <a:t> </a:t>
            </a:r>
            <a:r>
              <a:rPr lang="es-ES" dirty="0" err="1"/>
              <a:t>side</a:t>
            </a:r>
            <a:r>
              <a:rPr lang="es-ES" dirty="0"/>
              <a:t> to </a:t>
            </a:r>
            <a:r>
              <a:rPr lang="es-ES" dirty="0" err="1"/>
              <a:t>allow</a:t>
            </a:r>
            <a:r>
              <a:rPr lang="es-ES" dirty="0"/>
              <a:t> </a:t>
            </a:r>
            <a:r>
              <a:rPr lang="es-ES" dirty="0" err="1"/>
              <a:t>you</a:t>
            </a:r>
            <a:r>
              <a:rPr lang="es-ES" dirty="0"/>
              <a:t> Access </a:t>
            </a:r>
            <a:r>
              <a:rPr lang="es-ES" dirty="0" err="1"/>
              <a:t>things</a:t>
            </a:r>
            <a:r>
              <a:rPr lang="es-ES" dirty="0"/>
              <a:t> </a:t>
            </a:r>
            <a:r>
              <a:rPr lang="es-ES" dirty="0" err="1"/>
              <a:t>within</a:t>
            </a:r>
            <a:r>
              <a:rPr lang="es-ES" dirty="0"/>
              <a:t> </a:t>
            </a:r>
            <a:r>
              <a:rPr lang="es-ES" dirty="0" err="1"/>
              <a:t>the</a:t>
            </a:r>
            <a:r>
              <a:rPr lang="es-ES" dirty="0"/>
              <a:t> </a:t>
            </a:r>
            <a:r>
              <a:rPr lang="es-ES" dirty="0" err="1"/>
              <a:t>context</a:t>
            </a:r>
            <a:r>
              <a:rPr lang="es-ES" dirty="0"/>
              <a:t> of </a:t>
            </a:r>
            <a:r>
              <a:rPr lang="es-ES" dirty="0" err="1"/>
              <a:t>your</a:t>
            </a:r>
            <a:r>
              <a:rPr lang="es-ES" dirty="0"/>
              <a:t> </a:t>
            </a:r>
            <a:r>
              <a:rPr lang="es-ES" dirty="0" err="1"/>
              <a:t>shared</a:t>
            </a:r>
            <a:r>
              <a:rPr lang="es-ES" dirty="0"/>
              <a:t> </a:t>
            </a:r>
            <a:r>
              <a:rPr lang="es-ES" dirty="0" err="1"/>
              <a:t>application</a:t>
            </a:r>
            <a:r>
              <a:rPr lang="es-ES" dirty="0"/>
              <a:t>.</a:t>
            </a:r>
          </a:p>
          <a:p>
            <a:endParaRPr lang="es-ES" dirty="0"/>
          </a:p>
          <a:p>
            <a:r>
              <a:rPr lang="es-ES" dirty="0"/>
              <a:t>So </a:t>
            </a:r>
            <a:r>
              <a:rPr lang="es-ES" dirty="0" err="1"/>
              <a:t>you</a:t>
            </a:r>
            <a:r>
              <a:rPr lang="es-ES" dirty="0"/>
              <a:t> can </a:t>
            </a:r>
            <a:r>
              <a:rPr lang="es-ES" dirty="0" err="1"/>
              <a:t>see</a:t>
            </a:r>
            <a:r>
              <a:rPr lang="es-ES" dirty="0"/>
              <a:t> in </a:t>
            </a:r>
            <a:r>
              <a:rPr lang="es-ES" dirty="0" err="1"/>
              <a:t>the</a:t>
            </a:r>
            <a:r>
              <a:rPr lang="es-ES" dirty="0"/>
              <a:t> </a:t>
            </a:r>
            <a:r>
              <a:rPr lang="es-ES" dirty="0" err="1"/>
              <a:t>slides</a:t>
            </a:r>
            <a:r>
              <a:rPr lang="es-ES" dirty="0"/>
              <a:t> </a:t>
            </a:r>
            <a:r>
              <a:rPr lang="es-ES" dirty="0" err="1"/>
              <a:t>some</a:t>
            </a:r>
            <a:r>
              <a:rPr lang="es-ES" dirty="0"/>
              <a:t> </a:t>
            </a:r>
            <a:r>
              <a:rPr lang="es-ES" dirty="0" err="1"/>
              <a:t>samples</a:t>
            </a:r>
            <a:r>
              <a:rPr lang="es-ES" dirty="0"/>
              <a:t>, and as </a:t>
            </a:r>
            <a:r>
              <a:rPr lang="es-ES" dirty="0" err="1"/>
              <a:t>you</a:t>
            </a:r>
            <a:r>
              <a:rPr lang="es-ES" dirty="0"/>
              <a:t> can </a:t>
            </a:r>
            <a:r>
              <a:rPr lang="es-ES" dirty="0" err="1"/>
              <a:t>see</a:t>
            </a:r>
            <a:r>
              <a:rPr lang="es-ES" dirty="0"/>
              <a:t>, </a:t>
            </a:r>
            <a:r>
              <a:rPr lang="es-ES" dirty="0" err="1"/>
              <a:t>the</a:t>
            </a:r>
            <a:r>
              <a:rPr lang="es-ES" dirty="0"/>
              <a:t> idea </a:t>
            </a:r>
            <a:r>
              <a:rPr lang="es-ES" dirty="0" err="1"/>
              <a:t>is</a:t>
            </a:r>
            <a:r>
              <a:rPr lang="es-ES" dirty="0"/>
              <a:t> to </a:t>
            </a:r>
            <a:r>
              <a:rPr lang="es-ES" dirty="0" err="1"/>
              <a:t>allow</a:t>
            </a:r>
            <a:r>
              <a:rPr lang="es-ES" dirty="0"/>
              <a:t> </a:t>
            </a:r>
            <a:r>
              <a:rPr lang="es-ES" dirty="0" err="1"/>
              <a:t>register</a:t>
            </a:r>
            <a:r>
              <a:rPr lang="es-ES" dirty="0"/>
              <a:t> </a:t>
            </a:r>
            <a:r>
              <a:rPr lang="es-ES" dirty="0" err="1"/>
              <a:t>any</a:t>
            </a:r>
            <a:r>
              <a:rPr lang="es-ES" dirty="0"/>
              <a:t> </a:t>
            </a:r>
            <a:r>
              <a:rPr lang="es-ES" dirty="0" err="1"/>
              <a:t>handler</a:t>
            </a:r>
            <a:r>
              <a:rPr lang="es-ES" dirty="0"/>
              <a:t> </a:t>
            </a:r>
            <a:r>
              <a:rPr lang="es-ES" dirty="0" err="1"/>
              <a:t>you</a:t>
            </a:r>
            <a:r>
              <a:rPr lang="es-ES" dirty="0"/>
              <a:t> </a:t>
            </a:r>
            <a:r>
              <a:rPr lang="es-ES" dirty="0" err="1"/>
              <a:t>want</a:t>
            </a:r>
            <a:r>
              <a:rPr lang="es-ES" dirty="0"/>
              <a:t>. </a:t>
            </a:r>
            <a:r>
              <a:rPr lang="es-ES" dirty="0" err="1"/>
              <a:t>For</a:t>
            </a:r>
            <a:r>
              <a:rPr lang="es-ES" dirty="0"/>
              <a:t> </a:t>
            </a:r>
            <a:r>
              <a:rPr lang="es-ES" dirty="0" err="1"/>
              <a:t>sure</a:t>
            </a:r>
            <a:r>
              <a:rPr lang="es-ES" dirty="0"/>
              <a:t>, </a:t>
            </a:r>
            <a:r>
              <a:rPr lang="es-ES" dirty="0" err="1"/>
              <a:t>there</a:t>
            </a:r>
            <a:r>
              <a:rPr lang="es-ES" dirty="0"/>
              <a:t> are </a:t>
            </a:r>
            <a:r>
              <a:rPr lang="es-ES" dirty="0" err="1"/>
              <a:t>handlers</a:t>
            </a:r>
            <a:r>
              <a:rPr lang="es-ES" dirty="0"/>
              <a:t> </a:t>
            </a:r>
            <a:r>
              <a:rPr lang="es-ES" dirty="0" err="1"/>
              <a:t>registered</a:t>
            </a:r>
            <a:r>
              <a:rPr lang="es-ES" dirty="0"/>
              <a:t> </a:t>
            </a:r>
            <a:r>
              <a:rPr lang="es-ES" dirty="0" err="1"/>
              <a:t>by</a:t>
            </a:r>
            <a:r>
              <a:rPr lang="es-ES" dirty="0"/>
              <a:t> </a:t>
            </a:r>
            <a:r>
              <a:rPr lang="es-ES" dirty="0" err="1"/>
              <a:t>defaut</a:t>
            </a:r>
            <a:r>
              <a:rPr lang="es-ES" dirty="0"/>
              <a:t>, </a:t>
            </a:r>
            <a:r>
              <a:rPr lang="es-ES" dirty="0" err="1"/>
              <a:t>but</a:t>
            </a:r>
            <a:r>
              <a:rPr lang="es-ES" dirty="0"/>
              <a:t>, </a:t>
            </a:r>
            <a:r>
              <a:rPr lang="es-ES" dirty="0" err="1"/>
              <a:t>you</a:t>
            </a:r>
            <a:r>
              <a:rPr lang="es-ES" dirty="0"/>
              <a:t> can swap </a:t>
            </a:r>
            <a:r>
              <a:rPr lang="es-ES" dirty="0" err="1"/>
              <a:t>those</a:t>
            </a:r>
            <a:r>
              <a:rPr lang="es-ES" dirty="0"/>
              <a:t> in and </a:t>
            </a:r>
            <a:r>
              <a:rPr lang="es-ES" dirty="0" err="1"/>
              <a:t>out</a:t>
            </a:r>
            <a:r>
              <a:rPr lang="es-ES" dirty="0"/>
              <a:t>. </a:t>
            </a:r>
            <a:r>
              <a:rPr lang="es-ES" dirty="0" err="1"/>
              <a:t>The</a:t>
            </a:r>
            <a:r>
              <a:rPr lang="es-ES" dirty="0"/>
              <a:t> idea </a:t>
            </a:r>
            <a:r>
              <a:rPr lang="es-ES" dirty="0" err="1"/>
              <a:t>behind</a:t>
            </a:r>
            <a:r>
              <a:rPr lang="es-ES" dirty="0"/>
              <a:t> </a:t>
            </a:r>
            <a:r>
              <a:rPr lang="es-ES" dirty="0" err="1"/>
              <a:t>this</a:t>
            </a:r>
            <a:r>
              <a:rPr lang="es-ES" dirty="0"/>
              <a:t> </a:t>
            </a:r>
            <a:r>
              <a:rPr lang="es-ES" dirty="0" err="1"/>
              <a:t>is</a:t>
            </a:r>
            <a:r>
              <a:rPr lang="es-ES" dirty="0"/>
              <a:t>, </a:t>
            </a:r>
            <a:r>
              <a:rPr lang="es-ES" dirty="0" err="1"/>
              <a:t>we</a:t>
            </a:r>
            <a:r>
              <a:rPr lang="es-ES" dirty="0"/>
              <a:t> are </a:t>
            </a:r>
            <a:r>
              <a:rPr lang="es-ES" dirty="0" err="1"/>
              <a:t>not</a:t>
            </a:r>
            <a:r>
              <a:rPr lang="es-ES" dirty="0"/>
              <a:t> </a:t>
            </a:r>
            <a:r>
              <a:rPr lang="es-ES" dirty="0" err="1"/>
              <a:t>going</a:t>
            </a:r>
            <a:r>
              <a:rPr lang="es-ES" dirty="0"/>
              <a:t> to use </a:t>
            </a:r>
            <a:r>
              <a:rPr lang="es-ES" dirty="0" err="1"/>
              <a:t>assembly</a:t>
            </a:r>
            <a:r>
              <a:rPr lang="es-ES" dirty="0"/>
              <a:t> </a:t>
            </a:r>
            <a:r>
              <a:rPr lang="es-ES" dirty="0" err="1"/>
              <a:t>scanning</a:t>
            </a:r>
            <a:r>
              <a:rPr lang="es-ES" dirty="0"/>
              <a:t> </a:t>
            </a:r>
            <a:r>
              <a:rPr lang="es-ES" dirty="0" err="1"/>
              <a:t>by</a:t>
            </a:r>
            <a:r>
              <a:rPr lang="es-ES" dirty="0"/>
              <a:t> default. In </a:t>
            </a:r>
            <a:r>
              <a:rPr lang="es-ES" dirty="0" err="1"/>
              <a:t>next</a:t>
            </a:r>
            <a:r>
              <a:rPr lang="es-ES" dirty="0"/>
              <a:t> </a:t>
            </a:r>
            <a:r>
              <a:rPr lang="es-ES" dirty="0" err="1"/>
              <a:t>slides</a:t>
            </a:r>
            <a:r>
              <a:rPr lang="es-ES" dirty="0"/>
              <a:t> </a:t>
            </a:r>
            <a:r>
              <a:rPr lang="es-ES" dirty="0" err="1"/>
              <a:t>we</a:t>
            </a:r>
            <a:r>
              <a:rPr lang="es-ES" dirty="0"/>
              <a:t> </a:t>
            </a:r>
            <a:r>
              <a:rPr lang="es-ES" dirty="0" err="1"/>
              <a:t>will</a:t>
            </a:r>
            <a:r>
              <a:rPr lang="es-ES" dirty="0"/>
              <a:t> </a:t>
            </a:r>
            <a:r>
              <a:rPr lang="es-ES" dirty="0" err="1"/>
              <a:t>see</a:t>
            </a:r>
            <a:r>
              <a:rPr lang="es-ES" dirty="0"/>
              <a:t> </a:t>
            </a:r>
            <a:r>
              <a:rPr lang="es-ES" dirty="0" err="1"/>
              <a:t>that</a:t>
            </a:r>
            <a:r>
              <a:rPr lang="es-ES" dirty="0"/>
              <a:t> </a:t>
            </a:r>
            <a:r>
              <a:rPr lang="es-ES" dirty="0" err="1"/>
              <a:t>we</a:t>
            </a:r>
            <a:r>
              <a:rPr lang="es-ES" dirty="0"/>
              <a:t> </a:t>
            </a:r>
            <a:r>
              <a:rPr lang="es-ES" dirty="0" err="1"/>
              <a:t>will</a:t>
            </a:r>
            <a:r>
              <a:rPr lang="es-ES" dirty="0"/>
              <a:t> </a:t>
            </a:r>
            <a:r>
              <a:rPr lang="es-ES" dirty="0" err="1"/>
              <a:t>allow</a:t>
            </a:r>
            <a:r>
              <a:rPr lang="es-ES" dirty="0"/>
              <a:t> </a:t>
            </a:r>
            <a:r>
              <a:rPr lang="es-ES" dirty="0" err="1"/>
              <a:t>the</a:t>
            </a:r>
            <a:r>
              <a:rPr lang="es-ES" dirty="0"/>
              <a:t> use of </a:t>
            </a:r>
            <a:r>
              <a:rPr lang="es-ES" dirty="0" err="1"/>
              <a:t>scanning</a:t>
            </a:r>
            <a:r>
              <a:rPr lang="es-ES" dirty="0"/>
              <a:t> </a:t>
            </a:r>
            <a:r>
              <a:rPr lang="es-ES" dirty="0" err="1"/>
              <a:t>assembly</a:t>
            </a:r>
            <a:r>
              <a:rPr lang="es-ES" dirty="0"/>
              <a:t> </a:t>
            </a:r>
            <a:r>
              <a:rPr lang="es-ES" dirty="0" err="1"/>
              <a:t>for</a:t>
            </a:r>
            <a:r>
              <a:rPr lang="es-ES" dirty="0"/>
              <a:t> a </a:t>
            </a:r>
            <a:r>
              <a:rPr lang="es-ES" dirty="0" err="1"/>
              <a:t>very</a:t>
            </a:r>
            <a:r>
              <a:rPr lang="es-ES" dirty="0"/>
              <a:t> </a:t>
            </a:r>
            <a:r>
              <a:rPr lang="es-ES" dirty="0" err="1"/>
              <a:t>specific</a:t>
            </a:r>
            <a:r>
              <a:rPr lang="es-ES" dirty="0"/>
              <a:t> case. </a:t>
            </a:r>
          </a:p>
          <a:p>
            <a:r>
              <a:rPr lang="es-ES" dirty="0" err="1"/>
              <a:t>This</a:t>
            </a:r>
            <a:r>
              <a:rPr lang="es-ES" dirty="0"/>
              <a:t> </a:t>
            </a:r>
            <a:r>
              <a:rPr lang="es-ES" dirty="0" err="1"/>
              <a:t>is</a:t>
            </a:r>
            <a:r>
              <a:rPr lang="es-ES" dirty="0"/>
              <a:t> </a:t>
            </a:r>
            <a:r>
              <a:rPr lang="es-ES" dirty="0" err="1"/>
              <a:t>for</a:t>
            </a:r>
            <a:r>
              <a:rPr lang="es-ES" dirty="0"/>
              <a:t> </a:t>
            </a:r>
            <a:r>
              <a:rPr lang="es-ES" dirty="0" err="1"/>
              <a:t>teo</a:t>
            </a:r>
            <a:r>
              <a:rPr lang="es-ES" dirty="0"/>
              <a:t> </a:t>
            </a:r>
            <a:r>
              <a:rPr lang="es-ES" dirty="0" err="1"/>
              <a:t>reason</a:t>
            </a:r>
            <a:r>
              <a:rPr lang="es-ES" dirty="0"/>
              <a:t>; </a:t>
            </a:r>
            <a:r>
              <a:rPr lang="es-ES" dirty="0" err="1"/>
              <a:t>first</a:t>
            </a:r>
            <a:r>
              <a:rPr lang="es-ES" dirty="0"/>
              <a:t> </a:t>
            </a:r>
            <a:r>
              <a:rPr lang="es-ES" dirty="0" err="1"/>
              <a:t>one</a:t>
            </a:r>
            <a:r>
              <a:rPr lang="es-ES" dirty="0"/>
              <a:t>, to </a:t>
            </a:r>
            <a:r>
              <a:rPr lang="es-ES" dirty="0" err="1"/>
              <a:t>gain</a:t>
            </a:r>
            <a:r>
              <a:rPr lang="es-ES" dirty="0"/>
              <a:t> performance and </a:t>
            </a:r>
            <a:r>
              <a:rPr lang="es-ES" dirty="0" err="1"/>
              <a:t>second</a:t>
            </a:r>
            <a:r>
              <a:rPr lang="es-ES" dirty="0"/>
              <a:t> </a:t>
            </a:r>
            <a:r>
              <a:rPr lang="es-ES" dirty="0" err="1"/>
              <a:t>one</a:t>
            </a:r>
            <a:r>
              <a:rPr lang="es-ES" dirty="0"/>
              <a:t>; to </a:t>
            </a:r>
            <a:r>
              <a:rPr lang="es-ES" dirty="0" err="1"/>
              <a:t>simplify</a:t>
            </a:r>
            <a:r>
              <a:rPr lang="es-ES" dirty="0"/>
              <a:t> </a:t>
            </a:r>
            <a:r>
              <a:rPr lang="es-ES" dirty="0" err="1"/>
              <a:t>the</a:t>
            </a:r>
            <a:r>
              <a:rPr lang="es-ES" dirty="0"/>
              <a:t> </a:t>
            </a:r>
            <a:r>
              <a:rPr lang="es-ES" dirty="0" err="1"/>
              <a:t>registration</a:t>
            </a:r>
            <a:r>
              <a:rPr lang="es-ES" dirty="0"/>
              <a:t> </a:t>
            </a:r>
            <a:r>
              <a:rPr lang="es-ES" dirty="0" err="1"/>
              <a:t>process</a:t>
            </a:r>
            <a:r>
              <a:rPr lang="es-ES" dirty="0"/>
              <a:t>.</a:t>
            </a:r>
          </a:p>
          <a:p>
            <a:endParaRPr lang="es-ES" dirty="0"/>
          </a:p>
          <a:p>
            <a:r>
              <a:rPr lang="es-ES" dirty="0"/>
              <a:t>Of </a:t>
            </a:r>
            <a:r>
              <a:rPr lang="es-ES" dirty="0" err="1"/>
              <a:t>course</a:t>
            </a:r>
            <a:r>
              <a:rPr lang="es-ES" dirty="0"/>
              <a:t>, </a:t>
            </a:r>
            <a:r>
              <a:rPr lang="es-ES" dirty="0" err="1"/>
              <a:t>the</a:t>
            </a:r>
            <a:r>
              <a:rPr lang="es-ES" dirty="0"/>
              <a:t> </a:t>
            </a:r>
            <a:r>
              <a:rPr lang="es-ES" dirty="0" err="1"/>
              <a:t>code</a:t>
            </a:r>
            <a:r>
              <a:rPr lang="es-ES" dirty="0"/>
              <a:t> </a:t>
            </a:r>
            <a:r>
              <a:rPr lang="es-ES" dirty="0" err="1"/>
              <a:t>sample</a:t>
            </a:r>
            <a:r>
              <a:rPr lang="es-ES" dirty="0"/>
              <a:t> </a:t>
            </a:r>
            <a:r>
              <a:rPr lang="es-ES" dirty="0" err="1"/>
              <a:t>from</a:t>
            </a:r>
            <a:r>
              <a:rPr lang="es-ES" dirty="0"/>
              <a:t> </a:t>
            </a:r>
            <a:r>
              <a:rPr lang="es-ES" dirty="0" err="1"/>
              <a:t>the</a:t>
            </a:r>
            <a:r>
              <a:rPr lang="es-ES" dirty="0"/>
              <a:t> </a:t>
            </a:r>
            <a:r>
              <a:rPr lang="es-ES" dirty="0" err="1"/>
              <a:t>slides</a:t>
            </a:r>
            <a:r>
              <a:rPr lang="es-ES" dirty="0"/>
              <a:t>, </a:t>
            </a:r>
            <a:r>
              <a:rPr lang="es-ES" dirty="0" err="1"/>
              <a:t>also</a:t>
            </a:r>
            <a:r>
              <a:rPr lang="es-ES" dirty="0"/>
              <a:t> Works </a:t>
            </a:r>
            <a:r>
              <a:rPr lang="es-ES" dirty="0" err="1"/>
              <a:t>with</a:t>
            </a:r>
            <a:r>
              <a:rPr lang="es-ES" dirty="0"/>
              <a:t> </a:t>
            </a:r>
            <a:r>
              <a:rPr lang="es-ES" dirty="0" err="1"/>
              <a:t>multitargeting</a:t>
            </a:r>
            <a:r>
              <a:rPr lang="es-ES" dirty="0"/>
              <a:t> so </a:t>
            </a:r>
            <a:r>
              <a:rPr lang="es-ES" dirty="0" err="1"/>
              <a:t>you</a:t>
            </a:r>
            <a:r>
              <a:rPr lang="es-ES" dirty="0"/>
              <a:t> can </a:t>
            </a:r>
            <a:r>
              <a:rPr lang="es-ES" dirty="0" err="1"/>
              <a:t>include</a:t>
            </a:r>
            <a:r>
              <a:rPr lang="es-ES" dirty="0"/>
              <a:t> </a:t>
            </a:r>
            <a:r>
              <a:rPr lang="es-ES" dirty="0" err="1"/>
              <a:t>it</a:t>
            </a:r>
            <a:r>
              <a:rPr lang="es-ES" dirty="0"/>
              <a:t> in </a:t>
            </a:r>
            <a:r>
              <a:rPr lang="es-ES" dirty="0" err="1"/>
              <a:t>cross</a:t>
            </a:r>
            <a:r>
              <a:rPr lang="es-ES" dirty="0"/>
              <a:t> </a:t>
            </a:r>
            <a:r>
              <a:rPr lang="es-ES" dirty="0" err="1"/>
              <a:t>platform</a:t>
            </a:r>
            <a:r>
              <a:rPr lang="es-ES" dirty="0"/>
              <a:t> </a:t>
            </a:r>
            <a:r>
              <a:rPr lang="es-ES" dirty="0" err="1"/>
              <a:t>code</a:t>
            </a:r>
            <a:r>
              <a:rPr lang="es-ES" dirty="0"/>
              <a:t>.</a:t>
            </a:r>
          </a:p>
        </p:txBody>
      </p:sp>
      <p:sp>
        <p:nvSpPr>
          <p:cNvPr id="4" name="Marcador de encabezado 3"/>
          <p:cNvSpPr>
            <a:spLocks noGrp="1"/>
          </p:cNvSpPr>
          <p:nvPr>
            <p:ph type="hdr" sz="quarter"/>
          </p:nvPr>
        </p:nvSpPr>
        <p:spPr/>
        <p:txBody>
          <a:bodyPr/>
          <a:lstStyle/>
          <a:p>
            <a:endParaRPr lang="en-US"/>
          </a:p>
        </p:txBody>
      </p:sp>
      <p:sp>
        <p:nvSpPr>
          <p:cNvPr id="5" name="Marcador de pie de página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Marcador de fecha 5"/>
          <p:cNvSpPr>
            <a:spLocks noGrp="1"/>
          </p:cNvSpPr>
          <p:nvPr>
            <p:ph type="dt" idx="1"/>
          </p:nvPr>
        </p:nvSpPr>
        <p:spPr/>
        <p:txBody>
          <a:bodyPr/>
          <a:lstStyle/>
          <a:p>
            <a:fld id="{386CE63F-9E7F-4C04-9D0D-FCA25A8E9E86}" type="datetime8">
              <a:rPr lang="en-US" smtClean="0"/>
              <a:t>2/26/21 1:54 PM</a:t>
            </a:fld>
            <a:endParaRPr lang="en-US"/>
          </a:p>
        </p:txBody>
      </p:sp>
      <p:sp>
        <p:nvSpPr>
          <p:cNvPr id="7" name="Marcador de número de diapositiva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37584853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Now</a:t>
            </a:r>
            <a:r>
              <a:rPr lang="es-ES" dirty="0"/>
              <a:t>, I am </a:t>
            </a:r>
            <a:r>
              <a:rPr lang="es-ES" dirty="0" err="1"/>
              <a:t>going</a:t>
            </a:r>
            <a:r>
              <a:rPr lang="es-ES" dirty="0"/>
              <a:t> to compare </a:t>
            </a:r>
            <a:r>
              <a:rPr lang="es-ES" dirty="0" err="1"/>
              <a:t>the</a:t>
            </a:r>
            <a:r>
              <a:rPr lang="es-ES" dirty="0"/>
              <a:t> </a:t>
            </a:r>
            <a:r>
              <a:rPr lang="es-ES" dirty="0" err="1"/>
              <a:t>ways</a:t>
            </a:r>
            <a:r>
              <a:rPr lang="es-ES" dirty="0"/>
              <a:t> </a:t>
            </a:r>
            <a:r>
              <a:rPr lang="es-ES" dirty="0" err="1"/>
              <a:t>renderers</a:t>
            </a:r>
            <a:r>
              <a:rPr lang="es-ES" dirty="0"/>
              <a:t> </a:t>
            </a:r>
            <a:r>
              <a:rPr lang="es-ES" dirty="0" err="1"/>
              <a:t>strategy</a:t>
            </a:r>
            <a:r>
              <a:rPr lang="es-ES" dirty="0"/>
              <a:t> Works in </a:t>
            </a:r>
            <a:r>
              <a:rPr lang="es-ES" dirty="0" err="1"/>
              <a:t>Xamarin.Forms</a:t>
            </a:r>
            <a:r>
              <a:rPr lang="es-ES" dirty="0"/>
              <a:t> and .NET MAUI.</a:t>
            </a:r>
          </a:p>
          <a:p>
            <a:endParaRPr lang="es-ES" dirty="0"/>
          </a:p>
          <a:p>
            <a:r>
              <a:rPr lang="es-ES" dirty="0"/>
              <a:t>In </a:t>
            </a:r>
            <a:r>
              <a:rPr lang="es-ES" dirty="0" err="1"/>
              <a:t>Xamarin.Forms</a:t>
            </a:r>
            <a:r>
              <a:rPr lang="es-ES" dirty="0"/>
              <a:t>, </a:t>
            </a:r>
            <a:r>
              <a:rPr lang="es-ES" dirty="0" err="1"/>
              <a:t>there</a:t>
            </a:r>
            <a:r>
              <a:rPr lang="es-ES" dirty="0"/>
              <a:t> are </a:t>
            </a:r>
            <a:r>
              <a:rPr lang="es-ES" dirty="0" err="1"/>
              <a:t>some</a:t>
            </a:r>
            <a:r>
              <a:rPr lang="es-ES" dirty="0"/>
              <a:t> </a:t>
            </a:r>
            <a:r>
              <a:rPr lang="es-ES" dirty="0" err="1"/>
              <a:t>huge</a:t>
            </a:r>
            <a:r>
              <a:rPr lang="es-ES" dirty="0"/>
              <a:t> </a:t>
            </a:r>
            <a:r>
              <a:rPr lang="es-ES" dirty="0" err="1"/>
              <a:t>if</a:t>
            </a:r>
            <a:r>
              <a:rPr lang="es-ES" dirty="0"/>
              <a:t> </a:t>
            </a:r>
            <a:r>
              <a:rPr lang="es-ES" dirty="0" err="1"/>
              <a:t>statements</a:t>
            </a:r>
            <a:r>
              <a:rPr lang="es-ES" dirty="0"/>
              <a:t>, </a:t>
            </a:r>
            <a:r>
              <a:rPr lang="es-ES" dirty="0" err="1"/>
              <a:t>some</a:t>
            </a:r>
            <a:r>
              <a:rPr lang="es-ES" dirty="0"/>
              <a:t> </a:t>
            </a:r>
            <a:r>
              <a:rPr lang="es-ES" dirty="0" err="1"/>
              <a:t>consistency</a:t>
            </a:r>
            <a:r>
              <a:rPr lang="es-ES" dirty="0"/>
              <a:t> </a:t>
            </a:r>
            <a:r>
              <a:rPr lang="es-ES" dirty="0" err="1"/>
              <a:t>problems</a:t>
            </a:r>
            <a:r>
              <a:rPr lang="es-ES" dirty="0"/>
              <a:t>, </a:t>
            </a:r>
            <a:r>
              <a:rPr lang="es-ES" dirty="0" err="1"/>
              <a:t>all</a:t>
            </a:r>
            <a:r>
              <a:rPr lang="es-ES" dirty="0"/>
              <a:t> of </a:t>
            </a:r>
            <a:r>
              <a:rPr lang="es-ES" dirty="0" err="1"/>
              <a:t>the</a:t>
            </a:r>
            <a:r>
              <a:rPr lang="es-ES" dirty="0"/>
              <a:t> </a:t>
            </a:r>
            <a:r>
              <a:rPr lang="es-ES" dirty="0" err="1"/>
              <a:t>methods</a:t>
            </a:r>
            <a:r>
              <a:rPr lang="es-ES" dirty="0"/>
              <a:t> to </a:t>
            </a:r>
            <a:r>
              <a:rPr lang="es-ES" dirty="0" err="1"/>
              <a:t>update</a:t>
            </a:r>
            <a:r>
              <a:rPr lang="es-ES" dirty="0"/>
              <a:t> </a:t>
            </a:r>
            <a:r>
              <a:rPr lang="es-ES" dirty="0" err="1"/>
              <a:t>any</a:t>
            </a:r>
            <a:r>
              <a:rPr lang="es-ES" dirty="0"/>
              <a:t> </a:t>
            </a:r>
            <a:r>
              <a:rPr lang="es-ES" dirty="0" err="1"/>
              <a:t>property</a:t>
            </a:r>
            <a:r>
              <a:rPr lang="es-ES" dirty="0"/>
              <a:t> are </a:t>
            </a:r>
            <a:r>
              <a:rPr lang="es-ES" dirty="0" err="1"/>
              <a:t>privates</a:t>
            </a:r>
            <a:r>
              <a:rPr lang="es-ES" dirty="0"/>
              <a:t>.</a:t>
            </a:r>
          </a:p>
        </p:txBody>
      </p:sp>
      <p:sp>
        <p:nvSpPr>
          <p:cNvPr id="4" name="Marcador de encabezado 3"/>
          <p:cNvSpPr>
            <a:spLocks noGrp="1"/>
          </p:cNvSpPr>
          <p:nvPr>
            <p:ph type="hdr" sz="quarter"/>
          </p:nvPr>
        </p:nvSpPr>
        <p:spPr/>
        <p:txBody>
          <a:bodyPr/>
          <a:lstStyle/>
          <a:p>
            <a:endParaRPr lang="en-US"/>
          </a:p>
        </p:txBody>
      </p:sp>
      <p:sp>
        <p:nvSpPr>
          <p:cNvPr id="5" name="Marcador de pie de página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Marcador de fecha 5"/>
          <p:cNvSpPr>
            <a:spLocks noGrp="1"/>
          </p:cNvSpPr>
          <p:nvPr>
            <p:ph type="dt" idx="1"/>
          </p:nvPr>
        </p:nvSpPr>
        <p:spPr/>
        <p:txBody>
          <a:bodyPr/>
          <a:lstStyle/>
          <a:p>
            <a:fld id="{386CE63F-9E7F-4C04-9D0D-FCA25A8E9E86}" type="datetime8">
              <a:rPr lang="en-US" smtClean="0"/>
              <a:t>2/26/21 1:54 PM</a:t>
            </a:fld>
            <a:endParaRPr lang="en-US"/>
          </a:p>
        </p:txBody>
      </p:sp>
      <p:sp>
        <p:nvSpPr>
          <p:cNvPr id="7" name="Marcador de número de diapositiva 6"/>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23142789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The</a:t>
            </a:r>
            <a:r>
              <a:rPr lang="es-ES" dirty="0"/>
              <a:t> .NET MAUI </a:t>
            </a:r>
            <a:r>
              <a:rPr lang="es-ES" dirty="0" err="1"/>
              <a:t>strategy</a:t>
            </a:r>
            <a:r>
              <a:rPr lang="es-ES" dirty="0"/>
              <a:t> </a:t>
            </a:r>
            <a:r>
              <a:rPr lang="es-ES" dirty="0" err="1"/>
              <a:t>is</a:t>
            </a:r>
            <a:r>
              <a:rPr lang="es-ES" dirty="0"/>
              <a:t> more </a:t>
            </a:r>
            <a:r>
              <a:rPr lang="es-ES" dirty="0" err="1"/>
              <a:t>function</a:t>
            </a:r>
            <a:r>
              <a:rPr lang="es-ES" dirty="0"/>
              <a:t> </a:t>
            </a:r>
            <a:r>
              <a:rPr lang="es-ES" dirty="0" err="1"/>
              <a:t>based</a:t>
            </a:r>
            <a:r>
              <a:rPr lang="es-ES" dirty="0"/>
              <a:t>. </a:t>
            </a:r>
            <a:r>
              <a:rPr lang="es-ES" dirty="0" err="1"/>
              <a:t>The</a:t>
            </a:r>
            <a:r>
              <a:rPr lang="es-ES" dirty="0"/>
              <a:t> idea </a:t>
            </a:r>
            <a:r>
              <a:rPr lang="es-ES" dirty="0" err="1"/>
              <a:t>here</a:t>
            </a:r>
            <a:r>
              <a:rPr lang="es-ES" dirty="0"/>
              <a:t> </a:t>
            </a:r>
            <a:r>
              <a:rPr lang="es-ES" dirty="0" err="1"/>
              <a:t>is</a:t>
            </a:r>
            <a:r>
              <a:rPr lang="es-ES" dirty="0"/>
              <a:t> </a:t>
            </a:r>
            <a:r>
              <a:rPr lang="es-ES" dirty="0" err="1"/>
              <a:t>that</a:t>
            </a:r>
            <a:r>
              <a:rPr lang="es-ES" dirty="0"/>
              <a:t>, </a:t>
            </a:r>
            <a:r>
              <a:rPr lang="es-ES" dirty="0" err="1"/>
              <a:t>all</a:t>
            </a:r>
            <a:r>
              <a:rPr lang="es-ES" dirty="0"/>
              <a:t> </a:t>
            </a:r>
            <a:r>
              <a:rPr lang="es-ES" dirty="0" err="1"/>
              <a:t>the</a:t>
            </a:r>
            <a:r>
              <a:rPr lang="es-ES" dirty="0"/>
              <a:t> </a:t>
            </a:r>
            <a:r>
              <a:rPr lang="es-ES" dirty="0" err="1"/>
              <a:t>update</a:t>
            </a:r>
            <a:r>
              <a:rPr lang="es-ES" dirty="0"/>
              <a:t> </a:t>
            </a:r>
            <a:r>
              <a:rPr lang="es-ES" dirty="0" err="1"/>
              <a:t>methods</a:t>
            </a:r>
            <a:r>
              <a:rPr lang="es-ES" dirty="0"/>
              <a:t> </a:t>
            </a:r>
            <a:r>
              <a:rPr lang="es-ES" dirty="0" err="1"/>
              <a:t>we</a:t>
            </a:r>
            <a:r>
              <a:rPr lang="es-ES" dirty="0"/>
              <a:t> </a:t>
            </a:r>
            <a:r>
              <a:rPr lang="es-ES" dirty="0" err="1"/>
              <a:t>have</a:t>
            </a:r>
            <a:r>
              <a:rPr lang="es-ES" dirty="0"/>
              <a:t> </a:t>
            </a:r>
            <a:r>
              <a:rPr lang="es-ES" dirty="0" err="1"/>
              <a:t>seen</a:t>
            </a:r>
            <a:r>
              <a:rPr lang="es-ES" dirty="0"/>
              <a:t> </a:t>
            </a:r>
            <a:r>
              <a:rPr lang="es-ES" dirty="0" err="1"/>
              <a:t>before</a:t>
            </a:r>
            <a:r>
              <a:rPr lang="es-ES" dirty="0"/>
              <a:t>, </a:t>
            </a:r>
            <a:r>
              <a:rPr lang="es-ES" dirty="0" err="1"/>
              <a:t>will</a:t>
            </a:r>
            <a:r>
              <a:rPr lang="es-ES" dirty="0"/>
              <a:t> be moved to extensión </a:t>
            </a:r>
            <a:r>
              <a:rPr lang="es-ES" dirty="0" err="1"/>
              <a:t>methods</a:t>
            </a:r>
            <a:r>
              <a:rPr lang="es-ES" dirty="0"/>
              <a:t>.</a:t>
            </a:r>
          </a:p>
          <a:p>
            <a:r>
              <a:rPr lang="es-ES" dirty="0" err="1"/>
              <a:t>Why</a:t>
            </a:r>
            <a:r>
              <a:rPr lang="es-ES" dirty="0"/>
              <a:t>?. </a:t>
            </a:r>
            <a:r>
              <a:rPr lang="es-ES" dirty="0" err="1"/>
              <a:t>Will</a:t>
            </a:r>
            <a:r>
              <a:rPr lang="es-ES" dirty="0"/>
              <a:t> be </a:t>
            </a:r>
            <a:r>
              <a:rPr lang="es-ES" dirty="0" err="1"/>
              <a:t>public</a:t>
            </a:r>
            <a:r>
              <a:rPr lang="es-ES" dirty="0"/>
              <a:t> </a:t>
            </a:r>
            <a:r>
              <a:rPr lang="es-ES" dirty="0" err="1"/>
              <a:t>methods</a:t>
            </a:r>
            <a:r>
              <a:rPr lang="es-ES" dirty="0"/>
              <a:t> </a:t>
            </a:r>
            <a:r>
              <a:rPr lang="es-ES" dirty="0" err="1"/>
              <a:t>that</a:t>
            </a:r>
            <a:r>
              <a:rPr lang="es-ES" dirty="0"/>
              <a:t> </a:t>
            </a:r>
            <a:r>
              <a:rPr lang="es-ES" dirty="0" err="1"/>
              <a:t>you</a:t>
            </a:r>
            <a:r>
              <a:rPr lang="es-ES" dirty="0"/>
              <a:t> </a:t>
            </a:r>
            <a:r>
              <a:rPr lang="es-ES" dirty="0" err="1"/>
              <a:t>will</a:t>
            </a:r>
            <a:r>
              <a:rPr lang="es-ES" dirty="0"/>
              <a:t> be </a:t>
            </a:r>
            <a:r>
              <a:rPr lang="es-ES" dirty="0" err="1"/>
              <a:t>able</a:t>
            </a:r>
            <a:r>
              <a:rPr lang="es-ES" dirty="0"/>
              <a:t> to </a:t>
            </a:r>
            <a:r>
              <a:rPr lang="es-ES" dirty="0" err="1"/>
              <a:t>apply</a:t>
            </a:r>
            <a:r>
              <a:rPr lang="es-ES" dirty="0"/>
              <a:t> in </a:t>
            </a:r>
            <a:r>
              <a:rPr lang="es-ES" dirty="0" err="1"/>
              <a:t>your</a:t>
            </a:r>
            <a:r>
              <a:rPr lang="es-ES" dirty="0"/>
              <a:t> </a:t>
            </a:r>
            <a:r>
              <a:rPr lang="es-ES" dirty="0" err="1"/>
              <a:t>own</a:t>
            </a:r>
            <a:r>
              <a:rPr lang="es-ES" dirty="0"/>
              <a:t> </a:t>
            </a:r>
            <a:r>
              <a:rPr lang="es-ES" dirty="0" err="1"/>
              <a:t>handlers</a:t>
            </a:r>
            <a:r>
              <a:rPr lang="es-ES" dirty="0"/>
              <a:t>.</a:t>
            </a:r>
          </a:p>
          <a:p>
            <a:endParaRPr lang="es-ES" dirty="0"/>
          </a:p>
          <a:p>
            <a:r>
              <a:rPr lang="es-ES" dirty="0" err="1"/>
              <a:t>Also</a:t>
            </a:r>
            <a:r>
              <a:rPr lang="es-ES" dirty="0"/>
              <a:t>, </a:t>
            </a:r>
            <a:r>
              <a:rPr lang="es-ES" dirty="0" err="1"/>
              <a:t>is</a:t>
            </a:r>
            <a:r>
              <a:rPr lang="es-ES" dirty="0"/>
              <a:t> </a:t>
            </a:r>
            <a:r>
              <a:rPr lang="es-ES" dirty="0" err="1"/>
              <a:t>very</a:t>
            </a:r>
            <a:r>
              <a:rPr lang="es-ES" dirty="0"/>
              <a:t> </a:t>
            </a:r>
            <a:r>
              <a:rPr lang="es-ES" dirty="0" err="1"/>
              <a:t>powerful</a:t>
            </a:r>
            <a:r>
              <a:rPr lang="es-ES" dirty="0"/>
              <a:t> </a:t>
            </a:r>
            <a:r>
              <a:rPr lang="es-ES" dirty="0" err="1"/>
              <a:t>for</a:t>
            </a:r>
            <a:r>
              <a:rPr lang="es-ES" dirty="0"/>
              <a:t> </a:t>
            </a:r>
            <a:r>
              <a:rPr lang="es-ES" dirty="0" err="1"/>
              <a:t>cross-platform</a:t>
            </a:r>
            <a:r>
              <a:rPr lang="es-ES" dirty="0"/>
              <a:t>, </a:t>
            </a:r>
            <a:r>
              <a:rPr lang="es-ES" dirty="0" err="1"/>
              <a:t>because</a:t>
            </a:r>
            <a:r>
              <a:rPr lang="es-ES" dirty="0"/>
              <a:t> </a:t>
            </a:r>
            <a:r>
              <a:rPr lang="es-ES" dirty="0" err="1"/>
              <a:t>since</a:t>
            </a:r>
            <a:r>
              <a:rPr lang="es-ES" dirty="0"/>
              <a:t> </a:t>
            </a:r>
            <a:r>
              <a:rPr lang="es-ES" dirty="0" err="1"/>
              <a:t>the</a:t>
            </a:r>
            <a:r>
              <a:rPr lang="es-ES" dirty="0"/>
              <a:t> </a:t>
            </a:r>
            <a:r>
              <a:rPr lang="es-ES" dirty="0" err="1"/>
              <a:t>way</a:t>
            </a:r>
            <a:r>
              <a:rPr lang="es-ES" dirty="0"/>
              <a:t> </a:t>
            </a:r>
            <a:r>
              <a:rPr lang="es-ES" dirty="0" err="1"/>
              <a:t>everything</a:t>
            </a:r>
            <a:r>
              <a:rPr lang="es-ES" dirty="0"/>
              <a:t> Works </a:t>
            </a:r>
            <a:r>
              <a:rPr lang="es-ES" dirty="0" err="1"/>
              <a:t>is</a:t>
            </a:r>
            <a:r>
              <a:rPr lang="es-ES" dirty="0"/>
              <a:t> créate a standard API </a:t>
            </a:r>
            <a:r>
              <a:rPr lang="es-ES" dirty="0" err="1"/>
              <a:t>across</a:t>
            </a:r>
            <a:r>
              <a:rPr lang="es-ES" dirty="0"/>
              <a:t> </a:t>
            </a:r>
            <a:r>
              <a:rPr lang="es-ES" dirty="0" err="1"/>
              <a:t>all</a:t>
            </a:r>
            <a:r>
              <a:rPr lang="es-ES" dirty="0"/>
              <a:t> </a:t>
            </a:r>
            <a:r>
              <a:rPr lang="es-ES" dirty="0" err="1"/>
              <a:t>platforms</a:t>
            </a:r>
            <a:r>
              <a:rPr lang="es-ES" dirty="0"/>
              <a:t>, </a:t>
            </a:r>
            <a:r>
              <a:rPr lang="es-ES" dirty="0" err="1"/>
              <a:t>for</a:t>
            </a:r>
            <a:r>
              <a:rPr lang="es-ES" dirty="0"/>
              <a:t> </a:t>
            </a:r>
            <a:r>
              <a:rPr lang="es-ES" dirty="0" err="1"/>
              <a:t>example</a:t>
            </a:r>
            <a:r>
              <a:rPr lang="es-ES" dirty="0"/>
              <a:t>, </a:t>
            </a:r>
            <a:r>
              <a:rPr lang="es-ES" dirty="0" err="1"/>
              <a:t>the</a:t>
            </a:r>
            <a:r>
              <a:rPr lang="es-ES" dirty="0"/>
              <a:t>  </a:t>
            </a:r>
            <a:r>
              <a:rPr lang="es-ES" dirty="0" err="1"/>
              <a:t>LabelExtensions</a:t>
            </a:r>
            <a:r>
              <a:rPr lang="es-ES" dirty="0"/>
              <a:t>, </a:t>
            </a:r>
            <a:r>
              <a:rPr lang="es-ES" dirty="0" err="1"/>
              <a:t>you</a:t>
            </a:r>
            <a:r>
              <a:rPr lang="es-ES" dirty="0"/>
              <a:t> can use </a:t>
            </a:r>
            <a:r>
              <a:rPr lang="es-ES" dirty="0" err="1"/>
              <a:t>it</a:t>
            </a:r>
            <a:r>
              <a:rPr lang="es-ES" dirty="0"/>
              <a:t> </a:t>
            </a:r>
            <a:r>
              <a:rPr lang="es-ES" dirty="0" err="1"/>
              <a:t>from</a:t>
            </a:r>
            <a:r>
              <a:rPr lang="es-ES" dirty="0"/>
              <a:t> a </a:t>
            </a:r>
            <a:r>
              <a:rPr lang="es-ES" dirty="0" err="1"/>
              <a:t>cross</a:t>
            </a:r>
            <a:r>
              <a:rPr lang="es-ES" dirty="0"/>
              <a:t> </a:t>
            </a:r>
            <a:r>
              <a:rPr lang="es-ES" dirty="0" err="1"/>
              <a:t>platform</a:t>
            </a:r>
            <a:r>
              <a:rPr lang="es-ES" dirty="0"/>
              <a:t> </a:t>
            </a:r>
            <a:r>
              <a:rPr lang="es-ES" dirty="0" err="1"/>
              <a:t>class</a:t>
            </a:r>
            <a:r>
              <a:rPr lang="es-ES" dirty="0"/>
              <a:t>, and </a:t>
            </a:r>
            <a:r>
              <a:rPr lang="es-ES" dirty="0" err="1"/>
              <a:t>you</a:t>
            </a:r>
            <a:r>
              <a:rPr lang="es-ES" dirty="0"/>
              <a:t> can </a:t>
            </a:r>
            <a:r>
              <a:rPr lang="es-ES" dirty="0" err="1"/>
              <a:t>say</a:t>
            </a:r>
            <a:r>
              <a:rPr lang="es-ES" dirty="0"/>
              <a:t>, </a:t>
            </a:r>
            <a:r>
              <a:rPr lang="es-ES" dirty="0" err="1"/>
              <a:t>handler</a:t>
            </a:r>
            <a:r>
              <a:rPr lang="es-ES" dirty="0"/>
              <a:t>, </a:t>
            </a:r>
            <a:r>
              <a:rPr lang="es-ES" dirty="0" err="1"/>
              <a:t>UpdateText</a:t>
            </a:r>
            <a:r>
              <a:rPr lang="es-ES" dirty="0"/>
              <a:t> and in </a:t>
            </a:r>
            <a:r>
              <a:rPr lang="es-ES" dirty="0" err="1"/>
              <a:t>every</a:t>
            </a:r>
            <a:r>
              <a:rPr lang="es-ES" dirty="0"/>
              <a:t> </a:t>
            </a:r>
            <a:r>
              <a:rPr lang="es-ES" dirty="0" err="1"/>
              <a:t>platform</a:t>
            </a:r>
            <a:r>
              <a:rPr lang="es-ES" dirty="0"/>
              <a:t> </a:t>
            </a:r>
            <a:r>
              <a:rPr lang="es-ES" dirty="0" err="1"/>
              <a:t>will</a:t>
            </a:r>
            <a:r>
              <a:rPr lang="es-ES" dirty="0"/>
              <a:t> use </a:t>
            </a:r>
            <a:r>
              <a:rPr lang="es-ES" dirty="0" err="1"/>
              <a:t>the</a:t>
            </a:r>
            <a:r>
              <a:rPr lang="es-ES" dirty="0"/>
              <a:t> </a:t>
            </a:r>
            <a:r>
              <a:rPr lang="es-ES" dirty="0" err="1"/>
              <a:t>same</a:t>
            </a:r>
            <a:r>
              <a:rPr lang="es-ES" dirty="0"/>
              <a:t> </a:t>
            </a:r>
            <a:r>
              <a:rPr lang="es-ES" dirty="0" err="1"/>
              <a:t>method</a:t>
            </a:r>
            <a:r>
              <a:rPr lang="es-ES" dirty="0"/>
              <a:t> </a:t>
            </a:r>
            <a:r>
              <a:rPr lang="es-ES" dirty="0" err="1"/>
              <a:t>with</a:t>
            </a:r>
            <a:r>
              <a:rPr lang="es-ES" dirty="0"/>
              <a:t> </a:t>
            </a:r>
            <a:r>
              <a:rPr lang="es-ES" dirty="0" err="1"/>
              <a:t>the</a:t>
            </a:r>
            <a:r>
              <a:rPr lang="es-ES" dirty="0"/>
              <a:t> </a:t>
            </a:r>
            <a:r>
              <a:rPr lang="es-ES" dirty="0" err="1"/>
              <a:t>correct</a:t>
            </a:r>
            <a:r>
              <a:rPr lang="es-ES" dirty="0"/>
              <a:t> </a:t>
            </a:r>
            <a:r>
              <a:rPr lang="es-ES" dirty="0" err="1"/>
              <a:t>implementation</a:t>
            </a:r>
            <a:r>
              <a:rPr lang="es-ES" dirty="0"/>
              <a:t> </a:t>
            </a:r>
            <a:r>
              <a:rPr lang="es-ES" dirty="0" err="1"/>
              <a:t>for</a:t>
            </a:r>
            <a:r>
              <a:rPr lang="es-ES" dirty="0"/>
              <a:t> </a:t>
            </a:r>
            <a:r>
              <a:rPr lang="es-ES" dirty="0" err="1"/>
              <a:t>the</a:t>
            </a:r>
            <a:r>
              <a:rPr lang="es-ES" dirty="0"/>
              <a:t> </a:t>
            </a:r>
            <a:r>
              <a:rPr lang="es-ES" dirty="0" err="1"/>
              <a:t>platform</a:t>
            </a:r>
            <a:r>
              <a:rPr lang="es-ES" dirty="0"/>
              <a:t>. So, </a:t>
            </a:r>
            <a:r>
              <a:rPr lang="es-ES" dirty="0" err="1"/>
              <a:t>image</a:t>
            </a:r>
            <a:r>
              <a:rPr lang="es-ES" dirty="0"/>
              <a:t> </a:t>
            </a:r>
            <a:r>
              <a:rPr lang="es-ES" dirty="0" err="1"/>
              <a:t>this</a:t>
            </a:r>
            <a:r>
              <a:rPr lang="es-ES" dirty="0"/>
              <a:t>, and </a:t>
            </a:r>
            <a:r>
              <a:rPr lang="es-ES" dirty="0" err="1"/>
              <a:t>we</a:t>
            </a:r>
            <a:r>
              <a:rPr lang="es-ES" dirty="0"/>
              <a:t> </a:t>
            </a:r>
            <a:r>
              <a:rPr lang="es-ES" dirty="0" err="1"/>
              <a:t>will</a:t>
            </a:r>
            <a:r>
              <a:rPr lang="es-ES" dirty="0"/>
              <a:t> </a:t>
            </a:r>
            <a:r>
              <a:rPr lang="es-ES" dirty="0" err="1"/>
              <a:t>see</a:t>
            </a:r>
            <a:r>
              <a:rPr lang="es-ES" dirty="0"/>
              <a:t> </a:t>
            </a:r>
            <a:r>
              <a:rPr lang="es-ES" dirty="0" err="1"/>
              <a:t>this</a:t>
            </a:r>
            <a:r>
              <a:rPr lang="es-ES" dirty="0"/>
              <a:t> in </a:t>
            </a:r>
            <a:r>
              <a:rPr lang="es-ES" dirty="0" err="1"/>
              <a:t>samples</a:t>
            </a:r>
            <a:r>
              <a:rPr lang="es-ES" dirty="0"/>
              <a:t> more </a:t>
            </a:r>
            <a:r>
              <a:rPr lang="es-ES" dirty="0" err="1"/>
              <a:t>later</a:t>
            </a:r>
            <a:r>
              <a:rPr lang="es-ES" dirty="0"/>
              <a:t>, </a:t>
            </a:r>
            <a:r>
              <a:rPr lang="es-ES" dirty="0" err="1"/>
              <a:t>but</a:t>
            </a:r>
            <a:r>
              <a:rPr lang="es-ES" dirty="0"/>
              <a:t> can </a:t>
            </a:r>
            <a:r>
              <a:rPr lang="es-ES" dirty="0" err="1"/>
              <a:t>have</a:t>
            </a:r>
            <a:r>
              <a:rPr lang="es-ES" dirty="0"/>
              <a:t> </a:t>
            </a:r>
            <a:r>
              <a:rPr lang="es-ES" dirty="0" err="1"/>
              <a:t>just</a:t>
            </a:r>
            <a:r>
              <a:rPr lang="es-ES" dirty="0"/>
              <a:t> </a:t>
            </a:r>
            <a:r>
              <a:rPr lang="es-ES" dirty="0" err="1"/>
              <a:t>one</a:t>
            </a:r>
            <a:r>
              <a:rPr lang="es-ES" dirty="0"/>
              <a:t> </a:t>
            </a:r>
            <a:r>
              <a:rPr lang="es-ES" dirty="0" err="1"/>
              <a:t>class</a:t>
            </a:r>
            <a:r>
              <a:rPr lang="es-ES" dirty="0"/>
              <a:t> to </a:t>
            </a:r>
            <a:r>
              <a:rPr lang="es-ES" dirty="0" err="1"/>
              <a:t>implement</a:t>
            </a:r>
            <a:r>
              <a:rPr lang="es-ES" dirty="0"/>
              <a:t> </a:t>
            </a:r>
            <a:r>
              <a:rPr lang="es-ES" dirty="0" err="1"/>
              <a:t>the</a:t>
            </a:r>
            <a:r>
              <a:rPr lang="es-ES" dirty="0"/>
              <a:t> </a:t>
            </a:r>
            <a:r>
              <a:rPr lang="es-ES" dirty="0" err="1"/>
              <a:t>Handler</a:t>
            </a:r>
            <a:r>
              <a:rPr lang="es-ES" dirty="0"/>
              <a:t> </a:t>
            </a:r>
            <a:r>
              <a:rPr lang="es-ES" dirty="0" err="1"/>
              <a:t>while</a:t>
            </a:r>
            <a:r>
              <a:rPr lang="es-ES" dirty="0"/>
              <a:t> in </a:t>
            </a:r>
            <a:r>
              <a:rPr lang="es-ES" dirty="0" err="1"/>
              <a:t>Xamarin.Forms</a:t>
            </a:r>
            <a:r>
              <a:rPr lang="es-ES" dirty="0"/>
              <a:t> </a:t>
            </a:r>
            <a:r>
              <a:rPr lang="es-ES" dirty="0" err="1"/>
              <a:t>we</a:t>
            </a:r>
            <a:r>
              <a:rPr lang="es-ES" dirty="0"/>
              <a:t> </a:t>
            </a:r>
            <a:r>
              <a:rPr lang="es-ES" dirty="0" err="1"/>
              <a:t>used</a:t>
            </a:r>
            <a:r>
              <a:rPr lang="es-ES" dirty="0"/>
              <a:t> </a:t>
            </a:r>
            <a:r>
              <a:rPr lang="es-ES" dirty="0" err="1"/>
              <a:t>several</a:t>
            </a:r>
            <a:r>
              <a:rPr lang="es-ES" dirty="0"/>
              <a:t> </a:t>
            </a:r>
            <a:r>
              <a:rPr lang="es-ES" dirty="0" err="1"/>
              <a:t>projects</a:t>
            </a:r>
            <a:r>
              <a:rPr lang="es-ES" dirty="0"/>
              <a:t>, </a:t>
            </a:r>
            <a:r>
              <a:rPr lang="es-ES" dirty="0" err="1"/>
              <a:t>several</a:t>
            </a:r>
            <a:r>
              <a:rPr lang="es-ES" dirty="0"/>
              <a:t> clases, etc.</a:t>
            </a:r>
          </a:p>
          <a:p>
            <a:endParaRPr lang="es-ES" dirty="0"/>
          </a:p>
          <a:p>
            <a:r>
              <a:rPr lang="es-ES" dirty="0" err="1"/>
              <a:t>Finally</a:t>
            </a:r>
            <a:r>
              <a:rPr lang="es-ES" dirty="0"/>
              <a:t>, </a:t>
            </a:r>
            <a:r>
              <a:rPr lang="es-ES" dirty="0" err="1"/>
              <a:t>the</a:t>
            </a:r>
            <a:r>
              <a:rPr lang="es-ES" dirty="0"/>
              <a:t> </a:t>
            </a:r>
            <a:r>
              <a:rPr lang="es-ES" dirty="0" err="1"/>
              <a:t>mapper</a:t>
            </a:r>
            <a:r>
              <a:rPr lang="es-ES" dirty="0"/>
              <a:t> </a:t>
            </a:r>
            <a:r>
              <a:rPr lang="es-ES" dirty="0" err="1"/>
              <a:t>is</a:t>
            </a:r>
            <a:r>
              <a:rPr lang="es-ES" dirty="0"/>
              <a:t> </a:t>
            </a:r>
            <a:r>
              <a:rPr lang="es-ES" dirty="0" err="1"/>
              <a:t>just</a:t>
            </a:r>
            <a:r>
              <a:rPr lang="es-ES" dirty="0"/>
              <a:t> a </a:t>
            </a:r>
            <a:r>
              <a:rPr lang="es-ES" dirty="0" err="1"/>
              <a:t>dictionary</a:t>
            </a:r>
            <a:r>
              <a:rPr lang="es-ES" dirty="0"/>
              <a:t> of </a:t>
            </a:r>
            <a:r>
              <a:rPr lang="es-ES" dirty="0" err="1"/>
              <a:t>functions</a:t>
            </a:r>
            <a:r>
              <a:rPr lang="es-ES" dirty="0"/>
              <a:t>, so </a:t>
            </a:r>
            <a:r>
              <a:rPr lang="es-ES" dirty="0" err="1"/>
              <a:t>before</a:t>
            </a:r>
            <a:r>
              <a:rPr lang="es-ES" dirty="0"/>
              <a:t> </a:t>
            </a:r>
            <a:r>
              <a:rPr lang="es-ES" dirty="0" err="1"/>
              <a:t>when</a:t>
            </a:r>
            <a:r>
              <a:rPr lang="es-ES" dirty="0"/>
              <a:t> </a:t>
            </a:r>
            <a:r>
              <a:rPr lang="es-ES" dirty="0" err="1"/>
              <a:t>you</a:t>
            </a:r>
            <a:r>
              <a:rPr lang="es-ES" dirty="0"/>
              <a:t> </a:t>
            </a:r>
            <a:r>
              <a:rPr lang="es-ES" dirty="0" err="1"/>
              <a:t>saw</a:t>
            </a:r>
            <a:r>
              <a:rPr lang="es-ES" dirty="0"/>
              <a:t> </a:t>
            </a:r>
            <a:r>
              <a:rPr lang="es-ES" dirty="0" err="1"/>
              <a:t>the</a:t>
            </a:r>
            <a:r>
              <a:rPr lang="es-ES" dirty="0"/>
              <a:t> </a:t>
            </a:r>
            <a:r>
              <a:rPr lang="es-ES" dirty="0" err="1"/>
              <a:t>Xamarin.Forms</a:t>
            </a:r>
            <a:r>
              <a:rPr lang="es-ES" dirty="0"/>
              <a:t> </a:t>
            </a:r>
            <a:r>
              <a:rPr lang="es-ES" dirty="0" err="1"/>
              <a:t>property</a:t>
            </a:r>
            <a:r>
              <a:rPr lang="es-ES" dirty="0"/>
              <a:t> </a:t>
            </a:r>
            <a:r>
              <a:rPr lang="es-ES" dirty="0" err="1"/>
              <a:t>changed</a:t>
            </a:r>
            <a:r>
              <a:rPr lang="es-ES" dirty="0"/>
              <a:t> </a:t>
            </a:r>
            <a:r>
              <a:rPr lang="es-ES" dirty="0" err="1"/>
              <a:t>stuff</a:t>
            </a:r>
            <a:r>
              <a:rPr lang="es-ES" dirty="0"/>
              <a:t>, </a:t>
            </a:r>
            <a:r>
              <a:rPr lang="es-ES" dirty="0" err="1"/>
              <a:t>what</a:t>
            </a:r>
            <a:r>
              <a:rPr lang="es-ES" dirty="0"/>
              <a:t> </a:t>
            </a:r>
            <a:r>
              <a:rPr lang="es-ES" dirty="0" err="1"/>
              <a:t>was</a:t>
            </a:r>
            <a:r>
              <a:rPr lang="es-ES" dirty="0"/>
              <a:t> </a:t>
            </a:r>
            <a:r>
              <a:rPr lang="es-ES" dirty="0" err="1"/>
              <a:t>doing</a:t>
            </a:r>
            <a:r>
              <a:rPr lang="es-ES" dirty="0"/>
              <a:t> </a:t>
            </a:r>
            <a:r>
              <a:rPr lang="es-ES" dirty="0" err="1"/>
              <a:t>is</a:t>
            </a:r>
            <a:r>
              <a:rPr lang="es-ES" dirty="0"/>
              <a:t> </a:t>
            </a:r>
            <a:r>
              <a:rPr lang="es-ES" dirty="0" err="1"/>
              <a:t>just</a:t>
            </a:r>
            <a:r>
              <a:rPr lang="es-ES" dirty="0"/>
              <a:t> </a:t>
            </a:r>
            <a:r>
              <a:rPr lang="es-ES" dirty="0" err="1"/>
              <a:t>mapping</a:t>
            </a:r>
            <a:r>
              <a:rPr lang="es-ES" dirty="0"/>
              <a:t> </a:t>
            </a:r>
            <a:r>
              <a:rPr lang="es-ES" dirty="0" err="1"/>
              <a:t>string</a:t>
            </a:r>
            <a:r>
              <a:rPr lang="es-ES" dirty="0"/>
              <a:t> </a:t>
            </a:r>
            <a:r>
              <a:rPr lang="es-ES" dirty="0" err="1"/>
              <a:t>with</a:t>
            </a:r>
            <a:r>
              <a:rPr lang="es-ES" dirty="0"/>
              <a:t> </a:t>
            </a:r>
            <a:r>
              <a:rPr lang="es-ES" dirty="0" err="1"/>
              <a:t>methods</a:t>
            </a:r>
            <a:r>
              <a:rPr lang="es-ES" dirty="0"/>
              <a:t>. And </a:t>
            </a:r>
            <a:r>
              <a:rPr lang="es-ES" dirty="0" err="1"/>
              <a:t>is</a:t>
            </a:r>
            <a:r>
              <a:rPr lang="es-ES" dirty="0"/>
              <a:t> </a:t>
            </a:r>
            <a:r>
              <a:rPr lang="es-ES" dirty="0" err="1"/>
              <a:t>what</a:t>
            </a:r>
            <a:r>
              <a:rPr lang="es-ES" dirty="0"/>
              <a:t> </a:t>
            </a:r>
            <a:r>
              <a:rPr lang="es-ES" dirty="0" err="1"/>
              <a:t>the</a:t>
            </a:r>
            <a:r>
              <a:rPr lang="es-ES" dirty="0"/>
              <a:t> </a:t>
            </a:r>
            <a:r>
              <a:rPr lang="es-ES" dirty="0" err="1"/>
              <a:t>mapper</a:t>
            </a:r>
            <a:r>
              <a:rPr lang="es-ES" dirty="0"/>
              <a:t> </a:t>
            </a:r>
            <a:r>
              <a:rPr lang="es-ES" dirty="0" err="1"/>
              <a:t>is</a:t>
            </a:r>
            <a:r>
              <a:rPr lang="es-ES" dirty="0"/>
              <a:t> </a:t>
            </a:r>
            <a:r>
              <a:rPr lang="es-ES" dirty="0" err="1"/>
              <a:t>doing</a:t>
            </a:r>
            <a:r>
              <a:rPr lang="es-ES" dirty="0"/>
              <a:t> </a:t>
            </a:r>
            <a:r>
              <a:rPr lang="es-ES" dirty="0" err="1"/>
              <a:t>but</a:t>
            </a:r>
            <a:r>
              <a:rPr lang="es-ES" dirty="0"/>
              <a:t> </a:t>
            </a:r>
            <a:r>
              <a:rPr lang="es-ES" dirty="0" err="1"/>
              <a:t>standarizing</a:t>
            </a:r>
            <a:r>
              <a:rPr lang="es-ES" dirty="0"/>
              <a:t> </a:t>
            </a:r>
            <a:r>
              <a:rPr lang="es-ES" dirty="0" err="1"/>
              <a:t>that</a:t>
            </a:r>
            <a:r>
              <a:rPr lang="es-ES" dirty="0"/>
              <a:t> to use a </a:t>
            </a:r>
            <a:r>
              <a:rPr lang="es-ES" dirty="0" err="1"/>
              <a:t>structure</a:t>
            </a:r>
            <a:r>
              <a:rPr lang="es-ES" dirty="0"/>
              <a:t> and </a:t>
            </a:r>
            <a:r>
              <a:rPr lang="es-ES" dirty="0" err="1"/>
              <a:t>something</a:t>
            </a:r>
            <a:r>
              <a:rPr lang="es-ES" dirty="0"/>
              <a:t> </a:t>
            </a:r>
            <a:r>
              <a:rPr lang="es-ES" dirty="0" err="1"/>
              <a:t>much</a:t>
            </a:r>
            <a:r>
              <a:rPr lang="es-ES" dirty="0"/>
              <a:t> more </a:t>
            </a:r>
            <a:r>
              <a:rPr lang="es-ES" dirty="0" err="1"/>
              <a:t>pluggable</a:t>
            </a:r>
            <a:r>
              <a:rPr lang="es-ES" dirty="0"/>
              <a:t>.  </a:t>
            </a:r>
          </a:p>
        </p:txBody>
      </p:sp>
      <p:sp>
        <p:nvSpPr>
          <p:cNvPr id="4" name="Marcador de encabezado 3"/>
          <p:cNvSpPr>
            <a:spLocks noGrp="1"/>
          </p:cNvSpPr>
          <p:nvPr>
            <p:ph type="hdr" sz="quarter"/>
          </p:nvPr>
        </p:nvSpPr>
        <p:spPr/>
        <p:txBody>
          <a:bodyPr/>
          <a:lstStyle/>
          <a:p>
            <a:endParaRPr lang="en-US"/>
          </a:p>
        </p:txBody>
      </p:sp>
      <p:sp>
        <p:nvSpPr>
          <p:cNvPr id="5" name="Marcador de pie de página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Marcador de fecha 5"/>
          <p:cNvSpPr>
            <a:spLocks noGrp="1"/>
          </p:cNvSpPr>
          <p:nvPr>
            <p:ph type="dt" idx="1"/>
          </p:nvPr>
        </p:nvSpPr>
        <p:spPr/>
        <p:txBody>
          <a:bodyPr/>
          <a:lstStyle/>
          <a:p>
            <a:fld id="{386CE63F-9E7F-4C04-9D0D-FCA25A8E9E86}" type="datetime8">
              <a:rPr lang="en-US" smtClean="0"/>
              <a:t>2/26/21 1:54 PM</a:t>
            </a:fld>
            <a:endParaRPr lang="en-US"/>
          </a:p>
        </p:txBody>
      </p:sp>
      <p:sp>
        <p:nvSpPr>
          <p:cNvPr id="7" name="Marcador de número de diapositiva 6"/>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14812566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2/26/21 1:54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975825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2/26/21 1:54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837352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All</a:t>
            </a:r>
            <a:r>
              <a:rPr lang="es-ES" dirty="0"/>
              <a:t> </a:t>
            </a:r>
            <a:r>
              <a:rPr lang="es-ES" dirty="0" err="1"/>
              <a:t>this</a:t>
            </a:r>
            <a:r>
              <a:rPr lang="es-ES" dirty="0"/>
              <a:t> </a:t>
            </a:r>
            <a:r>
              <a:rPr lang="es-ES" dirty="0" err="1"/>
              <a:t>is</a:t>
            </a:r>
            <a:r>
              <a:rPr lang="es-ES" dirty="0"/>
              <a:t> </a:t>
            </a:r>
            <a:r>
              <a:rPr lang="es-ES" dirty="0" err="1"/>
              <a:t>poising</a:t>
            </a:r>
            <a:r>
              <a:rPr lang="es-ES" dirty="0"/>
              <a:t> </a:t>
            </a:r>
            <a:r>
              <a:rPr lang="es-ES" dirty="0" err="1"/>
              <a:t>the</a:t>
            </a:r>
            <a:r>
              <a:rPr lang="es-ES" dirty="0"/>
              <a:t> </a:t>
            </a:r>
            <a:r>
              <a:rPr lang="es-ES" dirty="0" err="1"/>
              <a:t>framework</a:t>
            </a:r>
            <a:r>
              <a:rPr lang="es-ES" dirty="0"/>
              <a:t> to be </a:t>
            </a:r>
            <a:r>
              <a:rPr lang="es-ES" dirty="0" err="1"/>
              <a:t>easily</a:t>
            </a:r>
            <a:r>
              <a:rPr lang="es-ES" dirty="0"/>
              <a:t> to </a:t>
            </a:r>
            <a:r>
              <a:rPr lang="es-ES" dirty="0" err="1"/>
              <a:t>extend</a:t>
            </a:r>
            <a:r>
              <a:rPr lang="es-ES" dirty="0"/>
              <a:t>, and </a:t>
            </a:r>
            <a:r>
              <a:rPr lang="es-ES" dirty="0" err="1"/>
              <a:t>allow</a:t>
            </a:r>
            <a:r>
              <a:rPr lang="es-ES" dirty="0"/>
              <a:t> more </a:t>
            </a:r>
            <a:r>
              <a:rPr lang="es-ES" dirty="0" err="1"/>
              <a:t>customization</a:t>
            </a:r>
            <a:r>
              <a:rPr lang="es-ES" dirty="0"/>
              <a:t> </a:t>
            </a:r>
            <a:r>
              <a:rPr lang="es-ES" dirty="0" err="1"/>
              <a:t>options</a:t>
            </a:r>
            <a:r>
              <a:rPr lang="es-ES" dirty="0"/>
              <a:t>.</a:t>
            </a:r>
          </a:p>
          <a:p>
            <a:endParaRPr lang="es-ES" dirty="0"/>
          </a:p>
          <a:p>
            <a:r>
              <a:rPr lang="es-ES" dirty="0"/>
              <a:t>Shell </a:t>
            </a:r>
            <a:r>
              <a:rPr lang="es-ES" dirty="0" err="1"/>
              <a:t>vNext</a:t>
            </a:r>
            <a:r>
              <a:rPr lang="es-ES" dirty="0"/>
              <a:t>: More </a:t>
            </a:r>
            <a:r>
              <a:rPr lang="es-ES" dirty="0" err="1"/>
              <a:t>customization</a:t>
            </a:r>
            <a:r>
              <a:rPr lang="es-ES" dirty="0"/>
              <a:t> </a:t>
            </a:r>
            <a:r>
              <a:rPr lang="es-ES" dirty="0" err="1"/>
              <a:t>options</a:t>
            </a:r>
            <a:r>
              <a:rPr lang="es-ES" dirty="0"/>
              <a:t>, more </a:t>
            </a:r>
            <a:r>
              <a:rPr lang="es-ES" dirty="0" err="1"/>
              <a:t>explicit</a:t>
            </a:r>
            <a:r>
              <a:rPr lang="es-ES" dirty="0"/>
              <a:t> API, more </a:t>
            </a:r>
            <a:r>
              <a:rPr lang="es-ES" dirty="0" err="1"/>
              <a:t>integrated</a:t>
            </a:r>
            <a:r>
              <a:rPr lang="es-ES" dirty="0"/>
              <a:t> </a:t>
            </a:r>
            <a:r>
              <a:rPr lang="es-ES" dirty="0" err="1"/>
              <a:t>with</a:t>
            </a:r>
            <a:r>
              <a:rPr lang="es-ES" dirty="0"/>
              <a:t> MVVM </a:t>
            </a:r>
            <a:r>
              <a:rPr lang="es-ES" dirty="0" err="1"/>
              <a:t>frameworks</a:t>
            </a:r>
            <a:r>
              <a:rPr lang="es-ES" dirty="0"/>
              <a:t>, etc.</a:t>
            </a:r>
          </a:p>
        </p:txBody>
      </p:sp>
      <p:sp>
        <p:nvSpPr>
          <p:cNvPr id="4" name="Marcador de encabezado 3"/>
          <p:cNvSpPr>
            <a:spLocks noGrp="1"/>
          </p:cNvSpPr>
          <p:nvPr>
            <p:ph type="hdr" sz="quarter"/>
          </p:nvPr>
        </p:nvSpPr>
        <p:spPr/>
        <p:txBody>
          <a:bodyPr/>
          <a:lstStyle/>
          <a:p>
            <a:endParaRPr lang="en-US"/>
          </a:p>
        </p:txBody>
      </p:sp>
      <p:sp>
        <p:nvSpPr>
          <p:cNvPr id="5" name="Marcador de pie de página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Marcador de fecha 5"/>
          <p:cNvSpPr>
            <a:spLocks noGrp="1"/>
          </p:cNvSpPr>
          <p:nvPr>
            <p:ph type="dt" idx="1"/>
          </p:nvPr>
        </p:nvSpPr>
        <p:spPr/>
        <p:txBody>
          <a:bodyPr/>
          <a:lstStyle/>
          <a:p>
            <a:fld id="{386CE63F-9E7F-4C04-9D0D-FCA25A8E9E86}" type="datetime8">
              <a:rPr lang="en-US" smtClean="0"/>
              <a:t>2/26/21 1:54 PM</a:t>
            </a:fld>
            <a:endParaRPr lang="en-US"/>
          </a:p>
        </p:txBody>
      </p:sp>
      <p:sp>
        <p:nvSpPr>
          <p:cNvPr id="7" name="Marcador de número de diapositiva 6"/>
          <p:cNvSpPr>
            <a:spLocks noGrp="1"/>
          </p:cNvSpPr>
          <p:nvPr>
            <p:ph type="sldNum" sz="quarter" idx="5"/>
          </p:nvPr>
        </p:nvSpPr>
        <p:spPr/>
        <p:txBody>
          <a:bodyPr/>
          <a:lstStyle/>
          <a:p>
            <a:fld id="{B4008EB6-D09E-4580-8CD6-DDB14511944F}" type="slidenum">
              <a:rPr lang="en-US" smtClean="0"/>
              <a:pPr/>
              <a:t>37</a:t>
            </a:fld>
            <a:endParaRPr lang="en-US"/>
          </a:p>
        </p:txBody>
      </p:sp>
    </p:spTree>
    <p:extLst>
      <p:ext uri="{BB962C8B-B14F-4D97-AF65-F5344CB8AC3E}">
        <p14:creationId xmlns:p14="http://schemas.microsoft.com/office/powerpoint/2010/main" val="7550863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65097B6B-FF96-F443-AED4-FFB28983C4F8}" type="slidenum">
              <a:rPr lang="en-US" smtClean="0"/>
              <a:t>43</a:t>
            </a:fld>
            <a:endParaRPr lang="en-US"/>
          </a:p>
        </p:txBody>
      </p:sp>
    </p:spTree>
    <p:extLst>
      <p:ext uri="{BB962C8B-B14F-4D97-AF65-F5344CB8AC3E}">
        <p14:creationId xmlns:p14="http://schemas.microsoft.com/office/powerpoint/2010/main" val="5126028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3</a:t>
            </a:fld>
            <a:endParaRPr lang="es-ES"/>
          </a:p>
        </p:txBody>
      </p:sp>
    </p:spTree>
    <p:extLst>
      <p:ext uri="{BB962C8B-B14F-4D97-AF65-F5344CB8AC3E}">
        <p14:creationId xmlns:p14="http://schemas.microsoft.com/office/powerpoint/2010/main" val="3412349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let’s talk about the future…..</a:t>
            </a:r>
          </a:p>
        </p:txBody>
      </p:sp>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F14E7EBF-8FEE-4079-889B-EEE134D3083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7648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F14E7EBF-8FEE-4079-889B-EEE134D3083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13603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We’re making progress on .NET Multi-platform App UI that we announced almost a year ago at Build 2020. It will help you</a:t>
            </a:r>
            <a:r>
              <a:rPr lang="en-US" sz="2800" b="0" i="0" dirty="0">
                <a:solidFill>
                  <a:srgbClr val="333333"/>
                </a:solidFill>
                <a:effectLst/>
                <a:latin typeface="Segoe UI" panose="020B0502040204020203" pitchFamily="34" charset="0"/>
              </a:rPr>
              <a:t> deliver performant, beautiful and consistent app experiences across various platforms and devices, and allow you to share code across your mobile and desktop apps. </a:t>
            </a:r>
            <a:r>
              <a:rPr lang="en-US" sz="1800" dirty="0">
                <a:effectLst/>
                <a:latin typeface="Calibri" panose="020F0502020204030204" pitchFamily="34" charset="0"/>
                <a:ea typeface="Calibri" panose="020F0502020204030204" pitchFamily="34" charset="0"/>
                <a:cs typeface="Times New Roman" panose="02020603050405020304" pitchFamily="18" charset="0"/>
              </a:rPr>
              <a:t>.NET MAUI under the hood uses technologies out there today for building native apps on Windows with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WinUI</a:t>
            </a:r>
            <a:r>
              <a:rPr lang="en-US" sz="1800" dirty="0">
                <a:effectLst/>
                <a:latin typeface="Calibri" panose="020F0502020204030204" pitchFamily="34" charset="0"/>
                <a:ea typeface="Calibri" panose="020F0502020204030204" pitchFamily="34" charset="0"/>
                <a:cs typeface="Times New Roman" panose="02020603050405020304" pitchFamily="18" charset="0"/>
              </a:rPr>
              <a:t>, Mac Catalyst for macOS, and of course, iOS and Android. .NET MAUI abstracts all those frameworks into a single framework built on .NET 6.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That means it will allow you to build these apps for any device from a single codebase and project system.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that includes desktop and mobile across operating systems, Windows, macOS, iOS and Android.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It will be part of the unified .NET in the .NET 6 timeframe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preview 1 dropped last week so you can go check it out!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14E7EBF-8FEE-4079-889B-EEE134D3083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1072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sng" dirty="0">
                <a:solidFill>
                  <a:srgbClr val="005DA6"/>
                </a:solidFill>
                <a:effectLst/>
                <a:latin typeface="Segoe UI" panose="020B0502040204020203" pitchFamily="34" charset="0"/>
                <a:hlinkClick r:id="rId3"/>
              </a:rPr>
              <a:t>Blazor</a:t>
            </a:r>
            <a:r>
              <a:rPr lang="en-US" b="0" i="0" dirty="0">
                <a:solidFill>
                  <a:srgbClr val="333333"/>
                </a:solidFill>
                <a:effectLst/>
                <a:latin typeface="Segoe UI" panose="020B0502040204020203" pitchFamily="34" charset="0"/>
              </a:rPr>
              <a:t> has become a very popular way to write .NET web apps. We first supported Blazor on the server, then in the browser with </a:t>
            </a:r>
            <a:r>
              <a:rPr lang="en-US" b="0" i="0" dirty="0" err="1">
                <a:solidFill>
                  <a:srgbClr val="333333"/>
                </a:solidFill>
                <a:effectLst/>
                <a:latin typeface="Segoe UI" panose="020B0502040204020203" pitchFamily="34" charset="0"/>
              </a:rPr>
              <a:t>WebAssembly</a:t>
            </a:r>
            <a:r>
              <a:rPr lang="en-US" b="0" i="0" dirty="0">
                <a:solidFill>
                  <a:srgbClr val="333333"/>
                </a:solidFill>
                <a:effectLst/>
                <a:latin typeface="Segoe UI" panose="020B0502040204020203" pitchFamily="34" charset="0"/>
              </a:rPr>
              <a:t>, and now we’re extending it again, to enable you to write Blazor desktop apps in .NET 6. This enables you to create hybrid client apps, which combine web and native UI together in a native client application. It is primarily targeted at web developers that want provide rich client and offline experiences for their users.</a:t>
            </a:r>
          </a:p>
          <a:p>
            <a:endParaRPr lang="en-US" b="0" i="0" dirty="0">
              <a:solidFill>
                <a:srgbClr val="333333"/>
              </a:solidFill>
              <a:effectLst/>
              <a:latin typeface="Segoe UI" panose="020B0502040204020203" pitchFamily="34" charset="0"/>
            </a:endParaRPr>
          </a:p>
          <a:p>
            <a:r>
              <a:rPr lang="en-US" b="0" i="0" dirty="0">
                <a:solidFill>
                  <a:srgbClr val="333333"/>
                </a:solidFill>
                <a:effectLst/>
                <a:latin typeface="Segoe UI" panose="020B0502040204020203" pitchFamily="34" charset="0"/>
              </a:rPr>
              <a:t>Blazor hybrid desktop apps is built on top of .NET Multi-platform App UI. It relies on that UI stack for a native application container and native controls (should you want to use them).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45E74FF-B95A-3049-B6BA-741949CDE0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1722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maddy</a:t>
            </a:r>
            <a:endParaRPr lang="en-US"/>
          </a:p>
        </p:txBody>
      </p:sp>
      <p:sp>
        <p:nvSpPr>
          <p:cNvPr id="4" name="Slide Number Placeholder 3"/>
          <p:cNvSpPr>
            <a:spLocks noGrp="1"/>
          </p:cNvSpPr>
          <p:nvPr>
            <p:ph type="sldNum" sz="quarter" idx="5"/>
          </p:nvPr>
        </p:nvSpPr>
        <p:spPr/>
        <p:txBody>
          <a:bodyPr/>
          <a:lstStyle/>
          <a:p>
            <a:fld id="{CC294CD5-0ABA-474F-87AD-1C7F4F1D3CC3}" type="slidenum">
              <a:rPr lang="en-US" smtClean="0"/>
              <a:t>16</a:t>
            </a:fld>
            <a:endParaRPr lang="en-US"/>
          </a:p>
        </p:txBody>
      </p:sp>
    </p:spTree>
    <p:extLst>
      <p:ext uri="{BB962C8B-B14F-4D97-AF65-F5344CB8AC3E}">
        <p14:creationId xmlns:p14="http://schemas.microsoft.com/office/powerpoint/2010/main" val="14998110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maddy</a:t>
            </a:r>
            <a:endParaRPr lang="en-US"/>
          </a:p>
        </p:txBody>
      </p:sp>
      <p:sp>
        <p:nvSpPr>
          <p:cNvPr id="4" name="Slide Number Placeholder 3"/>
          <p:cNvSpPr>
            <a:spLocks noGrp="1"/>
          </p:cNvSpPr>
          <p:nvPr>
            <p:ph type="sldNum" sz="quarter" idx="5"/>
          </p:nvPr>
        </p:nvSpPr>
        <p:spPr/>
        <p:txBody>
          <a:bodyPr/>
          <a:lstStyle/>
          <a:p>
            <a:fld id="{CC294CD5-0ABA-474F-87AD-1C7F4F1D3CC3}" type="slidenum">
              <a:rPr lang="en-US" smtClean="0"/>
              <a:t>17</a:t>
            </a:fld>
            <a:endParaRPr lang="en-US"/>
          </a:p>
        </p:txBody>
      </p:sp>
    </p:spTree>
    <p:extLst>
      <p:ext uri="{BB962C8B-B14F-4D97-AF65-F5344CB8AC3E}">
        <p14:creationId xmlns:p14="http://schemas.microsoft.com/office/powerpoint/2010/main" val="22881517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maddy</a:t>
            </a:r>
            <a:endParaRPr lang="en-US"/>
          </a:p>
        </p:txBody>
      </p:sp>
      <p:sp>
        <p:nvSpPr>
          <p:cNvPr id="4" name="Slide Number Placeholder 3"/>
          <p:cNvSpPr>
            <a:spLocks noGrp="1"/>
          </p:cNvSpPr>
          <p:nvPr>
            <p:ph type="sldNum" sz="quarter" idx="5"/>
          </p:nvPr>
        </p:nvSpPr>
        <p:spPr/>
        <p:txBody>
          <a:bodyPr/>
          <a:lstStyle/>
          <a:p>
            <a:fld id="{CC294CD5-0ABA-474F-87AD-1C7F4F1D3CC3}" type="slidenum">
              <a:rPr lang="en-US" smtClean="0"/>
              <a:t>18</a:t>
            </a:fld>
            <a:endParaRPr lang="en-US"/>
          </a:p>
        </p:txBody>
      </p:sp>
    </p:spTree>
    <p:extLst>
      <p:ext uri="{BB962C8B-B14F-4D97-AF65-F5344CB8AC3E}">
        <p14:creationId xmlns:p14="http://schemas.microsoft.com/office/powerpoint/2010/main" val="40856691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783540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a:p>
            <a:pPr lvl="0"/>
            <a:r>
              <a:rPr lang="en-US" dirty="0"/>
              <a:t>Presenter Title</a:t>
            </a:r>
          </a:p>
          <a:p>
            <a:pPr lvl="0"/>
            <a:r>
              <a:rPr lang="en-US" dirty="0"/>
              <a:t>Presenter Contact</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257587" y="5670380"/>
            <a:ext cx="3665174" cy="888023"/>
          </a:xfrm>
          <a:prstGeom prst="rect">
            <a:avLst/>
          </a:prstGeom>
        </p:spPr>
      </p:pic>
    </p:spTree>
    <p:extLst>
      <p:ext uri="{BB962C8B-B14F-4D97-AF65-F5344CB8AC3E}">
        <p14:creationId xmlns:p14="http://schemas.microsoft.com/office/powerpoint/2010/main" val="1600515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orient="horz" pos="440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Tree>
    <p:extLst>
      <p:ext uri="{BB962C8B-B14F-4D97-AF65-F5344CB8AC3E}">
        <p14:creationId xmlns:p14="http://schemas.microsoft.com/office/powerpoint/2010/main" val="35032222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a:xfrm>
            <a:off x="11306157" y="6099698"/>
            <a:ext cx="407895" cy="365125"/>
          </a:xfrm>
          <a:prstGeom prst="rect">
            <a:avLst/>
          </a:prstGeom>
        </p:spPr>
        <p:txBody>
          <a:bodyPr/>
          <a:lstStyle/>
          <a:p>
            <a:fld id="{72791EF6-4CC3-A645-99B4-EB889446B386}" type="slidenum">
              <a:rPr lang="en-US" smtClean="0"/>
              <a:pPr/>
              <a:t>‹Nº›</a:t>
            </a:fld>
            <a:endParaRPr lang="en-US" dirty="0"/>
          </a:p>
        </p:txBody>
      </p:sp>
    </p:spTree>
    <p:extLst>
      <p:ext uri="{BB962C8B-B14F-4D97-AF65-F5344CB8AC3E}">
        <p14:creationId xmlns:p14="http://schemas.microsoft.com/office/powerpoint/2010/main" val="7110498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a:xfrm>
            <a:off x="11306157" y="6099698"/>
            <a:ext cx="407895" cy="365125"/>
          </a:xfrm>
          <a:prstGeom prst="rect">
            <a:avLst/>
          </a:prstGeom>
        </p:spPr>
        <p:txBody>
          <a:bodyPr/>
          <a:lstStyle/>
          <a:p>
            <a:fld id="{72791EF6-4CC3-A645-99B4-EB889446B386}" type="slidenum">
              <a:rPr lang="en-US" smtClean="0"/>
              <a:pPr/>
              <a:t>‹Nº›</a:t>
            </a:fld>
            <a:endParaRPr lang="en-US" dirty="0"/>
          </a:p>
        </p:txBody>
      </p:sp>
    </p:spTree>
    <p:extLst>
      <p:ext uri="{BB962C8B-B14F-4D97-AF65-F5344CB8AC3E}">
        <p14:creationId xmlns:p14="http://schemas.microsoft.com/office/powerpoint/2010/main" val="6377908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a:xfrm>
            <a:off x="11306157" y="6099698"/>
            <a:ext cx="407895" cy="365125"/>
          </a:xfrm>
          <a:prstGeom prst="rect">
            <a:avLst/>
          </a:prstGeom>
        </p:spPr>
        <p:txBody>
          <a:bodyPr/>
          <a:lstStyle/>
          <a:p>
            <a:fld id="{72791EF6-4CC3-A645-99B4-EB889446B386}" type="slidenum">
              <a:rPr lang="en-US" smtClean="0"/>
              <a:pPr/>
              <a:t>‹Nº›</a:t>
            </a:fld>
            <a:endParaRPr lang="en-US" dirty="0"/>
          </a:p>
        </p:txBody>
      </p:sp>
    </p:spTree>
    <p:extLst>
      <p:ext uri="{BB962C8B-B14F-4D97-AF65-F5344CB8AC3E}">
        <p14:creationId xmlns:p14="http://schemas.microsoft.com/office/powerpoint/2010/main" val="4488029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67169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Blank 2">
    <p:bg>
      <p:bgPr>
        <a:solidFill>
          <a:srgbClr val="1A1A1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631071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696" rtl="0" eaLnBrk="1" latinLnBrk="0" hangingPunct="1">
              <a:lnSpc>
                <a:spcPct val="90000"/>
              </a:lnSpc>
              <a:spcBef>
                <a:spcPct val="0"/>
              </a:spcBef>
              <a:buNone/>
              <a:defRPr lang="en-US" sz="3600" b="0" kern="1200" cap="none" spc="-50" baseline="0" dirty="0">
                <a:ln w="3175">
                  <a:noFill/>
                </a:ln>
                <a:solidFill>
                  <a:srgbClr val="000000"/>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598178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88263" y="497541"/>
            <a:ext cx="11018520" cy="553998"/>
          </a:xfrm>
        </p:spPr>
        <p:txBody>
          <a:bodyPr/>
          <a:lstStyle>
            <a:lvl1pPr>
              <a:defRPr sz="3600">
                <a:solidFill>
                  <a:srgbClr val="000000"/>
                </a:solidFill>
              </a:defRPr>
            </a:lvl1pPr>
          </a:lstStyle>
          <a:p>
            <a:r>
              <a:rPr lang="en-US"/>
              <a:t>Click to edit Master title style</a:t>
            </a:r>
          </a:p>
        </p:txBody>
      </p:sp>
      <p:sp>
        <p:nvSpPr>
          <p:cNvPr id="3" name="Footer Placeholder 10">
            <a:extLst>
              <a:ext uri="{FF2B5EF4-FFF2-40B4-BE49-F238E27FC236}">
                <a16:creationId xmlns:a16="http://schemas.microsoft.com/office/drawing/2014/main" id="{9438946C-117E-D444-B499-2F521D38BF54}"/>
              </a:ext>
            </a:extLst>
          </p:cNvPr>
          <p:cNvSpPr>
            <a:spLocks noGrp="1"/>
          </p:cNvSpPr>
          <p:nvPr>
            <p:ph type="ftr" sz="quarter" idx="3"/>
          </p:nvPr>
        </p:nvSpPr>
        <p:spPr>
          <a:xfrm>
            <a:off x="584201" y="6456459"/>
            <a:ext cx="11025188" cy="107854"/>
          </a:xfrm>
          <a:prstGeom prst="rect">
            <a:avLst/>
          </a:prstGeom>
        </p:spPr>
        <p:txBody>
          <a:bodyPr/>
          <a:lstStyle>
            <a:lvl1pPr>
              <a:defRPr sz="800">
                <a:solidFill>
                  <a:srgbClr val="000000"/>
                </a:solidFill>
              </a:defRPr>
            </a:lvl1pPr>
          </a:lstStyle>
          <a:p>
            <a:r>
              <a:rPr lang="en-US"/>
              <a:t>© Microsoft Corporation                                                                                  					   	    	                                     Microsoft 365 </a:t>
            </a:r>
          </a:p>
        </p:txBody>
      </p:sp>
    </p:spTree>
    <p:extLst>
      <p:ext uri="{BB962C8B-B14F-4D97-AF65-F5344CB8AC3E}">
        <p14:creationId xmlns:p14="http://schemas.microsoft.com/office/powerpoint/2010/main" val="2127853210"/>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03137"/>
          </a:xfrm>
        </p:spPr>
        <p:txBody>
          <a:bodyPr wrap="square" lIns="0" tIns="0" rIns="0" bIns="0">
            <a:spAutoFit/>
          </a:bodyPr>
          <a:lstStyle>
            <a:lvl1pPr>
              <a:lnSpc>
                <a:spcPts val="3137"/>
              </a:lnSpc>
              <a:defRPr sz="2745">
                <a:solidFill>
                  <a:srgbClr val="2F2F2F"/>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5" y="1882331"/>
            <a:ext cx="7454644" cy="903324"/>
          </a:xfrm>
        </p:spPr>
        <p:txBody>
          <a:bodyPr wrap="square" lIns="0" tIns="0" rIns="0" bIns="0">
            <a:spAutoFit/>
          </a:bodyPr>
          <a:lstStyle>
            <a:lvl1pPr marL="0" indent="0">
              <a:lnSpc>
                <a:spcPts val="2353"/>
              </a:lnSpc>
              <a:buNone/>
              <a:defRPr sz="1961" b="0" i="0">
                <a:solidFill>
                  <a:schemeClr val="tx1"/>
                </a:solidFill>
                <a:latin typeface="+mn-lt"/>
              </a:defRPr>
            </a:lvl1pPr>
            <a:lvl2pPr marL="224086" indent="0">
              <a:buNone/>
              <a:defRPr/>
            </a:lvl2pPr>
            <a:lvl3pPr marL="448171" indent="0">
              <a:buNone/>
              <a:defRPr/>
            </a:lvl3pPr>
            <a:lvl4pPr marL="672257" indent="0">
              <a:buNone/>
              <a:defRPr/>
            </a:lvl4pPr>
            <a:lvl5pPr marL="896341"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90"/>
            <a:ext cx="3618381" cy="2675156"/>
          </a:xfrm>
        </p:spPr>
        <p:txBody>
          <a:bodyPr lIns="0" tIns="0" rIns="0" bIns="0"/>
          <a:lstStyle>
            <a:lvl1pPr marL="0" indent="0">
              <a:lnSpc>
                <a:spcPts val="1765"/>
              </a:lnSpc>
              <a:spcBef>
                <a:spcPts val="882"/>
              </a:spcBef>
              <a:buNone/>
              <a:defRPr sz="1372" b="1">
                <a:solidFill>
                  <a:schemeClr val="accent1"/>
                </a:solidFill>
                <a:latin typeface="+mn-lt"/>
              </a:defRPr>
            </a:lvl1pPr>
            <a:lvl2pPr marL="280107" marR="0" indent="-280107" algn="l" defTabSz="914322" rtl="0" eaLnBrk="1" fontAlgn="auto" latinLnBrk="0" hangingPunct="1">
              <a:lnSpc>
                <a:spcPts val="1765"/>
              </a:lnSpc>
              <a:spcBef>
                <a:spcPts val="441"/>
              </a:spcBef>
              <a:spcAft>
                <a:spcPts val="0"/>
              </a:spcAft>
              <a:buClrTx/>
              <a:buSzPct val="90000"/>
              <a:buFont typeface="Arial" panose="020B0604020202020204" pitchFamily="34" charset="0"/>
              <a:buChar char="•"/>
              <a:tabLst/>
              <a:defRPr sz="1372">
                <a:solidFill>
                  <a:schemeClr val="tx1"/>
                </a:solidFill>
              </a:defRPr>
            </a:lvl2pPr>
            <a:lvl3pPr marL="448171" indent="0">
              <a:buNone/>
              <a:defRPr/>
            </a:lvl3pPr>
            <a:lvl4pPr marL="672257" indent="0">
              <a:buNone/>
              <a:defRPr/>
            </a:lvl4pPr>
            <a:lvl5pPr marL="896341" indent="0">
              <a:buNone/>
              <a:defRPr/>
            </a:lvl5pPr>
          </a:lstStyle>
          <a:p>
            <a:pPr lvl="0"/>
            <a:r>
              <a:rPr lang="en-US"/>
              <a:t>Paragraph title Segoe UI bold 14</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a:p>
            <a:pPr marL="280107" marR="0" lvl="1" indent="-280107" algn="l" defTabSz="914322" rtl="0" eaLnBrk="1" fontAlgn="auto" latinLnBrk="0" hangingPunct="1">
              <a:lnSpc>
                <a:spcPts val="1765"/>
              </a:lnSpc>
              <a:spcBef>
                <a:spcPts val="13"/>
              </a:spcBef>
              <a:spcAft>
                <a:spcPts val="0"/>
              </a:spcAft>
              <a:buClrTx/>
              <a:buSzPct val="90000"/>
              <a:buFont typeface="Arial" panose="020B0604020202020204" pitchFamily="34" charset="0"/>
              <a:buChar char="•"/>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6" name="Text Placeholder 4"/>
          <p:cNvSpPr>
            <a:spLocks noGrp="1"/>
          </p:cNvSpPr>
          <p:nvPr>
            <p:ph type="body" sz="quarter" idx="12" hasCustomPrompt="1"/>
          </p:nvPr>
        </p:nvSpPr>
        <p:spPr>
          <a:xfrm>
            <a:off x="4313110" y="3160783"/>
            <a:ext cx="3597528" cy="2675156"/>
          </a:xfrm>
        </p:spPr>
        <p:txBody>
          <a:bodyPr lIns="0" tIns="0" rIns="0" bIns="0"/>
          <a:lstStyle>
            <a:lvl1pPr marL="0" marR="0" indent="0" algn="l" defTabSz="914322" rtl="0" eaLnBrk="1" fontAlgn="auto" latinLnBrk="0" hangingPunct="1">
              <a:lnSpc>
                <a:spcPts val="1765"/>
              </a:lnSpc>
              <a:spcBef>
                <a:spcPts val="882"/>
              </a:spcBef>
              <a:spcAft>
                <a:spcPts val="0"/>
              </a:spcAft>
              <a:buClrTx/>
              <a:buSzPct val="90000"/>
              <a:buFont typeface="Wingdings" panose="05000000000000000000" pitchFamily="2" charset="2"/>
              <a:buNone/>
              <a:tabLst/>
              <a:defRPr lang="en-US" sz="1372" b="1" kern="1200" spc="0" baseline="0" dirty="0">
                <a:solidFill>
                  <a:schemeClr val="accent1"/>
                </a:solidFill>
                <a:latin typeface="+mn-lt"/>
                <a:ea typeface="+mn-ea"/>
                <a:cs typeface="+mn-cs"/>
              </a:defRPr>
            </a:lvl1pPr>
            <a:lvl2pPr marL="280107" marR="0" indent="-280107" algn="l" defTabSz="914322" rtl="0" eaLnBrk="1" fontAlgn="auto" latinLnBrk="0" hangingPunct="1">
              <a:lnSpc>
                <a:spcPts val="1765"/>
              </a:lnSpc>
              <a:spcBef>
                <a:spcPts val="441"/>
              </a:spcBef>
              <a:spcAft>
                <a:spcPts val="0"/>
              </a:spcAft>
              <a:buClrTx/>
              <a:buSzPct val="90000"/>
              <a:buFont typeface="Arial" panose="020B0604020202020204" pitchFamily="34" charset="0"/>
              <a:buChar char="•"/>
              <a:tabLst/>
              <a:defRPr sz="1372">
                <a:solidFill>
                  <a:schemeClr val="tx1"/>
                </a:solidFill>
              </a:defRPr>
            </a:lvl2pPr>
            <a:lvl3pPr marL="448171" indent="0">
              <a:buNone/>
              <a:defRPr/>
            </a:lvl3pPr>
            <a:lvl4pPr marL="672257" indent="0">
              <a:buNone/>
              <a:defRPr/>
            </a:lvl4pPr>
            <a:lvl5pPr marL="896341" indent="0">
              <a:buNone/>
              <a:defRPr/>
            </a:lvl5pPr>
          </a:lstStyle>
          <a:p>
            <a:pPr marL="0" marR="0" lvl="0" indent="0" algn="l" defTabSz="91432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bold 14</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a:p>
            <a:pPr marL="280107" marR="0" lvl="1" indent="-280107" algn="l" defTabSz="914322" rtl="0" eaLnBrk="1" fontAlgn="auto" latinLnBrk="0" hangingPunct="1">
              <a:lnSpc>
                <a:spcPts val="1765"/>
              </a:lnSpc>
              <a:spcBef>
                <a:spcPts val="13"/>
              </a:spcBef>
              <a:spcAft>
                <a:spcPts val="0"/>
              </a:spcAft>
              <a:buClrTx/>
              <a:buSzPct val="90000"/>
              <a:buFont typeface="Arial" panose="020B0604020202020204" pitchFamily="34" charset="0"/>
              <a:buChar char="•"/>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8" name="Text Placeholder 4"/>
          <p:cNvSpPr>
            <a:spLocks noGrp="1"/>
          </p:cNvSpPr>
          <p:nvPr>
            <p:ph type="body" sz="quarter" idx="13" hasCustomPrompt="1"/>
          </p:nvPr>
        </p:nvSpPr>
        <p:spPr>
          <a:xfrm>
            <a:off x="8140347" y="3151390"/>
            <a:ext cx="3622117" cy="2675156"/>
          </a:xfrm>
        </p:spPr>
        <p:txBody>
          <a:bodyPr lIns="0" tIns="0" rIns="0" bIns="0"/>
          <a:lstStyle>
            <a:lvl1pPr marL="0" indent="0">
              <a:lnSpc>
                <a:spcPts val="1765"/>
              </a:lnSpc>
              <a:spcBef>
                <a:spcPts val="882"/>
              </a:spcBef>
              <a:buNone/>
              <a:defRPr lang="en-US" sz="1372" b="1" kern="1200" spc="0" baseline="0" dirty="0">
                <a:solidFill>
                  <a:schemeClr val="accent1"/>
                </a:solidFill>
                <a:latin typeface="+mn-lt"/>
                <a:ea typeface="+mn-ea"/>
                <a:cs typeface="+mn-cs"/>
              </a:defRPr>
            </a:lvl1pPr>
            <a:lvl2pPr marL="280107" marR="0" indent="-280107" algn="l" defTabSz="914322" rtl="0" eaLnBrk="1" fontAlgn="auto" latinLnBrk="0" hangingPunct="1">
              <a:lnSpc>
                <a:spcPts val="1765"/>
              </a:lnSpc>
              <a:spcBef>
                <a:spcPts val="441"/>
              </a:spcBef>
              <a:spcAft>
                <a:spcPts val="0"/>
              </a:spcAft>
              <a:buClrTx/>
              <a:buSzPct val="90000"/>
              <a:buFont typeface="Arial" panose="020B0604020202020204" pitchFamily="34" charset="0"/>
              <a:buChar char="•"/>
              <a:tabLst/>
              <a:defRPr sz="1372">
                <a:solidFill>
                  <a:schemeClr val="tx1"/>
                </a:solidFill>
              </a:defRPr>
            </a:lvl2pPr>
            <a:lvl3pPr marL="448171" indent="0">
              <a:buNone/>
              <a:defRPr/>
            </a:lvl3pPr>
            <a:lvl4pPr marL="672257" indent="0">
              <a:buNone/>
              <a:defRPr/>
            </a:lvl4pPr>
            <a:lvl5pPr marL="896341" indent="0">
              <a:buNone/>
              <a:defRPr/>
            </a:lvl5pPr>
          </a:lstStyle>
          <a:p>
            <a:pPr marL="0" marR="0" lvl="0" indent="0" algn="l" defTabSz="914322" rtl="0" eaLnBrk="1" fontAlgn="auto" latinLnBrk="0" hangingPunct="1">
              <a:lnSpc>
                <a:spcPts val="1765"/>
              </a:lnSpc>
              <a:spcBef>
                <a:spcPts val="882"/>
              </a:spcBef>
              <a:spcAft>
                <a:spcPts val="0"/>
              </a:spcAft>
              <a:buClrTx/>
              <a:buSzPct val="90000"/>
              <a:buFont typeface="Wingdings" panose="05000000000000000000" pitchFamily="2" charset="2"/>
              <a:buNone/>
              <a:tabLst/>
            </a:pPr>
            <a:r>
              <a:rPr lang="en-US"/>
              <a:t>Paragraph title Segoe UI bold 14</a:t>
            </a:r>
          </a:p>
          <a:p>
            <a:pPr lvl="1"/>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a:p>
            <a:pPr marL="280107" marR="0" lvl="1" indent="-280107" algn="l" defTabSz="914322" rtl="0" eaLnBrk="1" fontAlgn="auto" latinLnBrk="0" hangingPunct="1">
              <a:lnSpc>
                <a:spcPts val="1765"/>
              </a:lnSpc>
              <a:spcBef>
                <a:spcPts val="13"/>
              </a:spcBef>
              <a:spcAft>
                <a:spcPts val="0"/>
              </a:spcAft>
              <a:buClrTx/>
              <a:buSzPct val="90000"/>
              <a:buFont typeface="Arial" panose="020B0604020202020204" pitchFamily="34" charset="0"/>
              <a:buChar char="•"/>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Tree>
    <p:extLst>
      <p:ext uri="{BB962C8B-B14F-4D97-AF65-F5344CB8AC3E}">
        <p14:creationId xmlns:p14="http://schemas.microsoft.com/office/powerpoint/2010/main" val="20993620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title+photo">
    <p:spTree>
      <p:nvGrpSpPr>
        <p:cNvPr id="1" name=""/>
        <p:cNvGrpSpPr/>
        <p:nvPr/>
      </p:nvGrpSpPr>
      <p:grpSpPr>
        <a:xfrm>
          <a:off x="0" y="0"/>
          <a:ext cx="0" cy="0"/>
          <a:chOff x="0" y="0"/>
          <a:chExt cx="0" cy="0"/>
        </a:xfrm>
      </p:grpSpPr>
      <p:sp>
        <p:nvSpPr>
          <p:cNvPr id="2" name="Title 1"/>
          <p:cNvSpPr>
            <a:spLocks noGrp="1"/>
          </p:cNvSpPr>
          <p:nvPr>
            <p:ph type="title"/>
          </p:nvPr>
        </p:nvSpPr>
        <p:spPr>
          <a:xfrm>
            <a:off x="2070504" y="1081218"/>
            <a:ext cx="5202836" cy="1325563"/>
          </a:xfrm>
        </p:spPr>
        <p:txBody>
          <a:bodyPr>
            <a:normAutofit/>
          </a:bodyPr>
          <a:lstStyle>
            <a:lvl1pPr>
              <a:defRPr sz="3600" b="1">
                <a:latin typeface="+mn-lt"/>
              </a:defRPr>
            </a:lvl1pPr>
          </a:lstStyle>
          <a:p>
            <a:r>
              <a:rPr lang="es-ES" dirty="0"/>
              <a:t>Haga clic para modificar el estilo de título del patrón</a:t>
            </a:r>
            <a:endParaRPr lang="en-US" dirty="0"/>
          </a:p>
        </p:txBody>
      </p:sp>
      <p:sp>
        <p:nvSpPr>
          <p:cNvPr id="3" name="Content Placeholder 2"/>
          <p:cNvSpPr>
            <a:spLocks noGrp="1"/>
          </p:cNvSpPr>
          <p:nvPr>
            <p:ph idx="1"/>
          </p:nvPr>
        </p:nvSpPr>
        <p:spPr>
          <a:xfrm>
            <a:off x="2070504" y="2987830"/>
            <a:ext cx="4940353" cy="3189133"/>
          </a:xfrm>
        </p:spPr>
        <p:txBody>
          <a:bodyPr>
            <a:normAutofit/>
          </a:bodyPr>
          <a:lstStyle>
            <a:lvl1pPr marL="0" indent="0">
              <a:buNone/>
              <a:defRPr sz="1600"/>
            </a:lvl1pPr>
            <a:lvl2pPr marL="457177" indent="0">
              <a:buNone/>
              <a:defRPr sz="1600"/>
            </a:lvl2pPr>
            <a:lvl3pPr marL="914355" indent="0">
              <a:buNone/>
              <a:defRPr sz="1600"/>
            </a:lvl3pPr>
            <a:lvl4pPr marL="1371532" indent="0">
              <a:buNone/>
              <a:defRPr sz="1600"/>
            </a:lvl4pPr>
            <a:lvl5pPr marL="1828709" indent="0">
              <a:buNone/>
              <a:defRPr sz="1600"/>
            </a:lvl5pPr>
          </a:lstStyle>
          <a:p>
            <a:pPr lvl="0"/>
            <a:r>
              <a:rPr lang="es-ES" dirty="0"/>
              <a:t>Editar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10"/>
          </p:nvPr>
        </p:nvSpPr>
        <p:spPr/>
        <p:txBody>
          <a:bodyPr/>
          <a:lstStyle/>
          <a:p>
            <a:fld id="{608335E2-14BF-F246-8200-622169DBE8EA}" type="datetimeFigureOut">
              <a:rPr lang="es-ES" smtClean="0"/>
              <a:t>26/2/21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6D5E3BC-0B6F-0641-B503-95411F2D8869}" type="slidenum">
              <a:rPr lang="es-ES" smtClean="0"/>
              <a:t>‹Nº›</a:t>
            </a:fld>
            <a:endParaRPr lang="es-ES"/>
          </a:p>
        </p:txBody>
      </p:sp>
      <p:sp>
        <p:nvSpPr>
          <p:cNvPr id="14" name="Text Placeholder 13">
            <a:extLst>
              <a:ext uri="{FF2B5EF4-FFF2-40B4-BE49-F238E27FC236}">
                <a16:creationId xmlns:a16="http://schemas.microsoft.com/office/drawing/2014/main" id="{6CA81737-0AD0-2646-9B7D-EF7F1B316A49}"/>
              </a:ext>
            </a:extLst>
          </p:cNvPr>
          <p:cNvSpPr>
            <a:spLocks noGrp="1"/>
          </p:cNvSpPr>
          <p:nvPr>
            <p:ph type="body" sz="quarter" idx="13" hasCustomPrompt="1"/>
          </p:nvPr>
        </p:nvSpPr>
        <p:spPr>
          <a:xfrm>
            <a:off x="2070504" y="2420697"/>
            <a:ext cx="5202836" cy="558614"/>
          </a:xfrm>
        </p:spPr>
        <p:txBody>
          <a:bodyPr/>
          <a:lstStyle>
            <a:lvl1pPr marL="0" indent="0">
              <a:buNone/>
              <a:defRPr sz="2700" b="1"/>
            </a:lvl1pPr>
          </a:lstStyle>
          <a:p>
            <a:pPr lvl="0"/>
            <a:r>
              <a:rPr lang="en-US" dirty="0"/>
              <a:t>Subtitle</a:t>
            </a:r>
            <a:endParaRPr lang="es-ES" dirty="0"/>
          </a:p>
        </p:txBody>
      </p:sp>
      <p:sp>
        <p:nvSpPr>
          <p:cNvPr id="11" name="Picture Placeholder 10">
            <a:extLst>
              <a:ext uri="{FF2B5EF4-FFF2-40B4-BE49-F238E27FC236}">
                <a16:creationId xmlns:a16="http://schemas.microsoft.com/office/drawing/2014/main" id="{704257E0-461B-F247-B54D-5ED9EEBB5B8F}"/>
              </a:ext>
            </a:extLst>
          </p:cNvPr>
          <p:cNvSpPr>
            <a:spLocks noGrp="1"/>
          </p:cNvSpPr>
          <p:nvPr>
            <p:ph type="pic" sz="quarter" idx="14"/>
          </p:nvPr>
        </p:nvSpPr>
        <p:spPr>
          <a:xfrm>
            <a:off x="7493487" y="1081218"/>
            <a:ext cx="3803324" cy="727700"/>
          </a:xfrm>
        </p:spPr>
        <p:txBody>
          <a:bodyPr/>
          <a:lstStyle/>
          <a:p>
            <a:endParaRPr lang="es-ES"/>
          </a:p>
        </p:txBody>
      </p:sp>
    </p:spTree>
    <p:extLst>
      <p:ext uri="{BB962C8B-B14F-4D97-AF65-F5344CB8AC3E}">
        <p14:creationId xmlns:p14="http://schemas.microsoft.com/office/powerpoint/2010/main" val="3500303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8409503"/>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31D6D-0F12-4CD2-8FD3-A49D481D92E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3694A2-CD74-481C-9653-8AF1DC493C3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5F63CD-BA47-4893-98F9-B0B5BCC19CFE}"/>
              </a:ext>
            </a:extLst>
          </p:cNvPr>
          <p:cNvSpPr>
            <a:spLocks noGrp="1"/>
          </p:cNvSpPr>
          <p:nvPr>
            <p:ph type="dt" sz="half" idx="10"/>
          </p:nvPr>
        </p:nvSpPr>
        <p:spPr/>
        <p:txBody>
          <a:bodyPr/>
          <a:lstStyle/>
          <a:p>
            <a:fld id="{AFAAA849-1D6E-40B2-B057-39C83678EF33}" type="datetimeFigureOut">
              <a:rPr lang="en-US" smtClean="0"/>
              <a:t>2/26/21</a:t>
            </a:fld>
            <a:endParaRPr lang="en-US"/>
          </a:p>
        </p:txBody>
      </p:sp>
      <p:sp>
        <p:nvSpPr>
          <p:cNvPr id="5" name="Footer Placeholder 4">
            <a:extLst>
              <a:ext uri="{FF2B5EF4-FFF2-40B4-BE49-F238E27FC236}">
                <a16:creationId xmlns:a16="http://schemas.microsoft.com/office/drawing/2014/main" id="{59A49D36-BECE-4BEA-B68E-E0A53DF4A6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A1AA3E-992B-41D0-B212-DB41E4AFCF84}"/>
              </a:ext>
            </a:extLst>
          </p:cNvPr>
          <p:cNvSpPr>
            <a:spLocks noGrp="1"/>
          </p:cNvSpPr>
          <p:nvPr>
            <p:ph type="sldNum" sz="quarter" idx="12"/>
          </p:nvPr>
        </p:nvSpPr>
        <p:spPr/>
        <p:txBody>
          <a:bodyPr/>
          <a:lstStyle/>
          <a:p>
            <a:fld id="{4E496B1D-8E75-41C7-93E2-071D5C87766A}" type="slidenum">
              <a:rPr lang="en-US" smtClean="0"/>
              <a:t>‹Nº›</a:t>
            </a:fld>
            <a:endParaRPr lang="en-US"/>
          </a:p>
        </p:txBody>
      </p:sp>
    </p:spTree>
    <p:extLst>
      <p:ext uri="{BB962C8B-B14F-4D97-AF65-F5344CB8AC3E}">
        <p14:creationId xmlns:p14="http://schemas.microsoft.com/office/powerpoint/2010/main" val="6460983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8506591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6EBB5-4618-A74A-9CF5-DEFE4AC320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A87C9F-4328-6542-B4B1-C2E89290BB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E92C844-483A-F247-9EF1-2AEB5C055E84}"/>
              </a:ext>
            </a:extLst>
          </p:cNvPr>
          <p:cNvSpPr>
            <a:spLocks noGrp="1"/>
          </p:cNvSpPr>
          <p:nvPr>
            <p:ph type="dt" sz="half" idx="10"/>
          </p:nvPr>
        </p:nvSpPr>
        <p:spPr/>
        <p:txBody>
          <a:bodyPr/>
          <a:lstStyle/>
          <a:p>
            <a:fld id="{56768435-DD3B-A64A-83AE-6E1472C734DE}" type="datetimeFigureOut">
              <a:rPr lang="en-US" smtClean="0"/>
              <a:t>2/26/21</a:t>
            </a:fld>
            <a:endParaRPr lang="en-US"/>
          </a:p>
        </p:txBody>
      </p:sp>
      <p:sp>
        <p:nvSpPr>
          <p:cNvPr id="5" name="Footer Placeholder 4">
            <a:extLst>
              <a:ext uri="{FF2B5EF4-FFF2-40B4-BE49-F238E27FC236}">
                <a16:creationId xmlns:a16="http://schemas.microsoft.com/office/drawing/2014/main" id="{AFBC14E7-F4A2-4240-B15E-2784220142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B89397-42FD-6545-858E-396FE591D35A}"/>
              </a:ext>
            </a:extLst>
          </p:cNvPr>
          <p:cNvSpPr>
            <a:spLocks noGrp="1"/>
          </p:cNvSpPr>
          <p:nvPr>
            <p:ph type="sldNum" sz="quarter" idx="12"/>
          </p:nvPr>
        </p:nvSpPr>
        <p:spPr/>
        <p:txBody>
          <a:bodyPr/>
          <a:lstStyle/>
          <a:p>
            <a:fld id="{7D5DC4AA-26C1-8546-A5E8-BF0EE6480C6E}" type="slidenum">
              <a:rPr lang="en-US" smtClean="0"/>
              <a:t>‹Nº›</a:t>
            </a:fld>
            <a:endParaRPr lang="en-US"/>
          </a:p>
        </p:txBody>
      </p:sp>
    </p:spTree>
    <p:extLst>
      <p:ext uri="{BB962C8B-B14F-4D97-AF65-F5344CB8AC3E}">
        <p14:creationId xmlns:p14="http://schemas.microsoft.com/office/powerpoint/2010/main" val="39317502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2A391-BAC3-FB43-8015-78BF4D34DB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507D2-F135-CF40-8FF8-8D7B9B973B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E8BD6B5-4CC9-6547-BFF1-B3BDF9E2F3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E170D6-80CA-1940-8D3B-02DF1124A9CA}"/>
              </a:ext>
            </a:extLst>
          </p:cNvPr>
          <p:cNvSpPr>
            <a:spLocks noGrp="1"/>
          </p:cNvSpPr>
          <p:nvPr>
            <p:ph type="dt" sz="half" idx="10"/>
          </p:nvPr>
        </p:nvSpPr>
        <p:spPr/>
        <p:txBody>
          <a:bodyPr/>
          <a:lstStyle/>
          <a:p>
            <a:fld id="{56768435-DD3B-A64A-83AE-6E1472C734DE}" type="datetimeFigureOut">
              <a:rPr lang="en-US" smtClean="0"/>
              <a:t>2/26/21</a:t>
            </a:fld>
            <a:endParaRPr lang="en-US"/>
          </a:p>
        </p:txBody>
      </p:sp>
      <p:sp>
        <p:nvSpPr>
          <p:cNvPr id="6" name="Footer Placeholder 5">
            <a:extLst>
              <a:ext uri="{FF2B5EF4-FFF2-40B4-BE49-F238E27FC236}">
                <a16:creationId xmlns:a16="http://schemas.microsoft.com/office/drawing/2014/main" id="{F57E9614-2C5E-694E-9426-4134824A3F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F7326C-C2B6-EA43-982D-571EF0AC06DE}"/>
              </a:ext>
            </a:extLst>
          </p:cNvPr>
          <p:cNvSpPr>
            <a:spLocks noGrp="1"/>
          </p:cNvSpPr>
          <p:nvPr>
            <p:ph type="sldNum" sz="quarter" idx="12"/>
          </p:nvPr>
        </p:nvSpPr>
        <p:spPr/>
        <p:txBody>
          <a:bodyPr/>
          <a:lstStyle/>
          <a:p>
            <a:fld id="{7D5DC4AA-26C1-8546-A5E8-BF0EE6480C6E}" type="slidenum">
              <a:rPr lang="en-US" smtClean="0"/>
              <a:t>‹Nº›</a:t>
            </a:fld>
            <a:endParaRPr lang="en-US"/>
          </a:p>
        </p:txBody>
      </p:sp>
    </p:spTree>
    <p:extLst>
      <p:ext uri="{BB962C8B-B14F-4D97-AF65-F5344CB8AC3E}">
        <p14:creationId xmlns:p14="http://schemas.microsoft.com/office/powerpoint/2010/main" val="25108692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0DB7B-50E3-B144-BCDA-3FED277B615A}"/>
              </a:ext>
            </a:extLst>
          </p:cNvPr>
          <p:cNvSpPr>
            <a:spLocks noGrp="1"/>
          </p:cNvSpPr>
          <p:nvPr>
            <p:ph type="title"/>
          </p:nvPr>
        </p:nvSpPr>
        <p:spPr>
          <a:xfrm>
            <a:off x="831850" y="3639466"/>
            <a:ext cx="10515600" cy="923010"/>
          </a:xfrm>
          <a:prstGeom prst="rect">
            <a:avLst/>
          </a:prstGeom>
        </p:spPr>
        <p:txBody>
          <a:bodyPr anchor="b"/>
          <a:lstStyle>
            <a:lvl1pPr>
              <a:defRPr sz="5998"/>
            </a:lvl1pPr>
          </a:lstStyle>
          <a:p>
            <a:r>
              <a:rPr lang="en-US"/>
              <a:t>Click to edit Master title style</a:t>
            </a:r>
          </a:p>
        </p:txBody>
      </p:sp>
      <p:sp>
        <p:nvSpPr>
          <p:cNvPr id="3" name="Text Placeholder 2">
            <a:extLst>
              <a:ext uri="{FF2B5EF4-FFF2-40B4-BE49-F238E27FC236}">
                <a16:creationId xmlns:a16="http://schemas.microsoft.com/office/drawing/2014/main" id="{95C08308-89E5-E044-A20F-9FB0FF00B793}"/>
              </a:ext>
            </a:extLst>
          </p:cNvPr>
          <p:cNvSpPr>
            <a:spLocks noGrp="1"/>
          </p:cNvSpPr>
          <p:nvPr>
            <p:ph type="body" idx="1"/>
          </p:nvPr>
        </p:nvSpPr>
        <p:spPr>
          <a:xfrm>
            <a:off x="831850" y="4589464"/>
            <a:ext cx="10515600" cy="369332"/>
          </a:xfrm>
          <a:prstGeom prst="rect">
            <a:avLst/>
          </a:prstGeom>
        </p:spPr>
        <p:txBody>
          <a:bodyPr/>
          <a:lstStyle>
            <a:lvl1pPr marL="0" indent="0">
              <a:buNone/>
              <a:defRPr sz="2400">
                <a:solidFill>
                  <a:schemeClr val="tx1">
                    <a:lumMod val="20000"/>
                    <a:lumOff val="80000"/>
                  </a:schemeClr>
                </a:solidFill>
              </a:defRPr>
            </a:lvl1pPr>
            <a:lvl2pPr marL="457112" indent="0">
              <a:buNone/>
              <a:defRPr sz="2000">
                <a:solidFill>
                  <a:schemeClr val="tx1">
                    <a:tint val="75000"/>
                  </a:schemeClr>
                </a:solidFill>
              </a:defRPr>
            </a:lvl2pPr>
            <a:lvl3pPr marL="914225" indent="0">
              <a:buNone/>
              <a:defRPr sz="1800">
                <a:solidFill>
                  <a:schemeClr val="tx1">
                    <a:tint val="75000"/>
                  </a:schemeClr>
                </a:solidFill>
              </a:defRPr>
            </a:lvl3pPr>
            <a:lvl4pPr marL="1371337" indent="0">
              <a:buNone/>
              <a:defRPr sz="1600">
                <a:solidFill>
                  <a:schemeClr val="tx1">
                    <a:tint val="75000"/>
                  </a:schemeClr>
                </a:solidFill>
              </a:defRPr>
            </a:lvl4pPr>
            <a:lvl5pPr marL="1828449" indent="0">
              <a:buNone/>
              <a:defRPr sz="1600">
                <a:solidFill>
                  <a:schemeClr val="tx1">
                    <a:tint val="75000"/>
                  </a:schemeClr>
                </a:solidFill>
              </a:defRPr>
            </a:lvl5pPr>
            <a:lvl6pPr marL="2285561" indent="0">
              <a:buNone/>
              <a:defRPr sz="1600">
                <a:solidFill>
                  <a:schemeClr val="tx1">
                    <a:tint val="75000"/>
                  </a:schemeClr>
                </a:solidFill>
              </a:defRPr>
            </a:lvl6pPr>
            <a:lvl7pPr marL="2742674" indent="0">
              <a:buNone/>
              <a:defRPr sz="1600">
                <a:solidFill>
                  <a:schemeClr val="tx1">
                    <a:tint val="75000"/>
                  </a:schemeClr>
                </a:solidFill>
              </a:defRPr>
            </a:lvl7pPr>
            <a:lvl8pPr marL="3199785" indent="0">
              <a:buNone/>
              <a:defRPr sz="1600">
                <a:solidFill>
                  <a:schemeClr val="tx1">
                    <a:tint val="75000"/>
                  </a:schemeClr>
                </a:solidFill>
              </a:defRPr>
            </a:lvl8pPr>
            <a:lvl9pPr marL="3656897"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3A17D6C-CF17-F047-9C92-0D224D6D36CB}"/>
              </a:ext>
            </a:extLst>
          </p:cNvPr>
          <p:cNvSpPr>
            <a:spLocks noGrp="1"/>
          </p:cNvSpPr>
          <p:nvPr>
            <p:ph type="dt" sz="half" idx="10"/>
          </p:nvPr>
        </p:nvSpPr>
        <p:spPr/>
        <p:txBody>
          <a:bodyPr/>
          <a:lstStyle/>
          <a:p>
            <a:fld id="{9255D864-94D4-6D47-B1E2-28CFE9C141AC}" type="datetimeFigureOut">
              <a:rPr lang="en-US" smtClean="0"/>
              <a:t>2/26/21</a:t>
            </a:fld>
            <a:endParaRPr lang="en-US"/>
          </a:p>
        </p:txBody>
      </p:sp>
      <p:sp>
        <p:nvSpPr>
          <p:cNvPr id="5" name="Footer Placeholder 4">
            <a:extLst>
              <a:ext uri="{FF2B5EF4-FFF2-40B4-BE49-F238E27FC236}">
                <a16:creationId xmlns:a16="http://schemas.microsoft.com/office/drawing/2014/main" id="{0D2DDE35-4277-B54A-991D-F88DB4496F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B5AA52-9312-0F43-850F-57182CF9B25F}"/>
              </a:ext>
            </a:extLst>
          </p:cNvPr>
          <p:cNvSpPr>
            <a:spLocks noGrp="1"/>
          </p:cNvSpPr>
          <p:nvPr>
            <p:ph type="sldNum" sz="quarter" idx="12"/>
          </p:nvPr>
        </p:nvSpPr>
        <p:spPr/>
        <p:txBody>
          <a:bodyPr/>
          <a:lstStyle/>
          <a:p>
            <a:fld id="{CF9D9B7B-7126-7F40-B5F7-40F6123B62CA}" type="slidenum">
              <a:rPr lang="en-US" smtClean="0"/>
              <a:t>‹Nº›</a:t>
            </a:fld>
            <a:endParaRPr lang="en-US"/>
          </a:p>
        </p:txBody>
      </p:sp>
    </p:spTree>
    <p:extLst>
      <p:ext uri="{BB962C8B-B14F-4D97-AF65-F5344CB8AC3E}">
        <p14:creationId xmlns:p14="http://schemas.microsoft.com/office/powerpoint/2010/main" val="357876749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a:xfrm>
            <a:off x="588263" y="497541"/>
            <a:ext cx="11018520" cy="430887"/>
          </a:xfrm>
        </p:spPr>
        <p:txBody>
          <a:bodyPr/>
          <a:lstStyle>
            <a:lvl1pPr>
              <a:defRPr sz="2800"/>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10">
            <a:extLst>
              <a:ext uri="{FF2B5EF4-FFF2-40B4-BE49-F238E27FC236}">
                <a16:creationId xmlns:a16="http://schemas.microsoft.com/office/drawing/2014/main" id="{CD7C51EB-D279-154E-8F43-40608F83D105}"/>
              </a:ext>
            </a:extLst>
          </p:cNvPr>
          <p:cNvSpPr>
            <a:spLocks noGrp="1"/>
          </p:cNvSpPr>
          <p:nvPr>
            <p:ph type="ftr" sz="quarter" idx="3"/>
          </p:nvPr>
        </p:nvSpPr>
        <p:spPr>
          <a:xfrm>
            <a:off x="584201" y="6456459"/>
            <a:ext cx="11025188" cy="107854"/>
          </a:xfrm>
          <a:prstGeom prst="rect">
            <a:avLst/>
          </a:prstGeom>
        </p:spPr>
        <p:txBody>
          <a:bodyPr/>
          <a:lstStyle>
            <a:lvl1pPr>
              <a:defRPr sz="800">
                <a:solidFill>
                  <a:schemeClr val="bg2">
                    <a:lumMod val="50000"/>
                  </a:schemeClr>
                </a:solidFill>
              </a:defRPr>
            </a:lvl1pPr>
          </a:lstStyle>
          <a:p>
            <a:r>
              <a:rPr lang="en-US"/>
              <a:t>© Microsoft Corporation                                                                                  					   	    	                                     Microsoft 365 </a:t>
            </a:r>
          </a:p>
        </p:txBody>
      </p:sp>
    </p:spTree>
    <p:extLst>
      <p:ext uri="{BB962C8B-B14F-4D97-AF65-F5344CB8AC3E}">
        <p14:creationId xmlns:p14="http://schemas.microsoft.com/office/powerpoint/2010/main" val="28535782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501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71325827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6"/>
            <a:ext cx="11653522"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6837427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6"/>
            <a:ext cx="11653522" cy="4931036"/>
          </a:xfrm>
        </p:spPr>
        <p:txBody>
          <a:bodyPr wrap="square">
            <a:noAutofit/>
          </a:bodyPr>
          <a:lstStyle>
            <a:lvl1pPr marL="0" indent="0">
              <a:buNone/>
              <a:defRPr/>
            </a:lvl1pPr>
            <a:lvl2pPr marL="336145" indent="0">
              <a:buNone/>
              <a:defRPr/>
            </a:lvl2pPr>
            <a:lvl3pPr marL="560241" indent="0">
              <a:buNone/>
              <a:defRPr sz="2353"/>
            </a:lvl3pPr>
            <a:lvl4pPr marL="784338" indent="0">
              <a:buNone/>
              <a:defRPr sz="1961"/>
            </a:lvl4pPr>
            <a:lvl5pPr marL="1008434" indent="0">
              <a:buNone/>
              <a:defRPr sz="1961"/>
            </a:lvl5pPr>
          </a:lstStyle>
          <a:p>
            <a:pPr lvl="0"/>
            <a:r>
              <a:rPr lang="en-US" dirty="0"/>
              <a:t>Click to edit Master text styles</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196909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0995970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373226340"/>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9089292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11923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2406219"/>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64" r:id="rId3"/>
    <p:sldLayoutId id="2147483709" r:id="rId4"/>
    <p:sldLayoutId id="2147483710" r:id="rId5"/>
    <p:sldLayoutId id="2147483665" r:id="rId6"/>
    <p:sldLayoutId id="2147483666" r:id="rId7"/>
    <p:sldLayoutId id="2147483670" r:id="rId8"/>
    <p:sldLayoutId id="2147483671" r:id="rId9"/>
    <p:sldLayoutId id="2147483679"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 id="2147483749" r:id="rId19"/>
    <p:sldLayoutId id="2147483751" r:id="rId20"/>
    <p:sldLayoutId id="2147483757" r:id="rId21"/>
    <p:sldLayoutId id="2147483759" r:id="rId22"/>
    <p:sldLayoutId id="2147483760" r:id="rId23"/>
    <p:sldLayoutId id="2147483762" r:id="rId24"/>
    <p:sldLayoutId id="2147483764" r:id="rId25"/>
    <p:sldLayoutId id="2147483765" r:id="rId26"/>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0.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7.xml"/><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hyperlink" Target="https://javiersuarezruiz.wordpress.com/" TargetMode="External"/><Relationship Id="rId2" Type="http://schemas.openxmlformats.org/officeDocument/2006/relationships/hyperlink" Target="mailto:javiersuarezruiz@Hotmail.com" TargetMode="External"/><Relationship Id="rId1" Type="http://schemas.openxmlformats.org/officeDocument/2006/relationships/slideLayout" Target="../slideLayouts/slideLayout19.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3" Type="http://schemas.openxmlformats.org/officeDocument/2006/relationships/image" Target="../media/image28.gif"/><Relationship Id="rId2" Type="http://schemas.openxmlformats.org/officeDocument/2006/relationships/image" Target="../media/image27.gif"/><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image" Target="../media/image7.sv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23.xml"/></Relationships>
</file>

<file path=ppt/slides/_rels/slide5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3.xml"/></Relationships>
</file>

<file path=ppt/slides/_rels/slide5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3.xml"/></Relationships>
</file>

<file path=ppt/slides/_rels/slide5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3.xml"/></Relationships>
</file>

<file path=ppt/slides/_rels/slide5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svg"/><Relationship Id="rId2" Type="http://schemas.openxmlformats.org/officeDocument/2006/relationships/notesSlide" Target="../notesSlides/notesSlide5.xml"/><Relationship Id="rId1" Type="http://schemas.openxmlformats.org/officeDocument/2006/relationships/slideLayout" Target="../slideLayouts/slideLayout20.xml"/><Relationship Id="rId6" Type="http://schemas.openxmlformats.org/officeDocument/2006/relationships/image" Target="../media/image11.png"/><Relationship Id="rId11" Type="http://schemas.openxmlformats.org/officeDocument/2006/relationships/image" Target="../media/image16.svg"/><Relationship Id="rId5" Type="http://schemas.openxmlformats.org/officeDocument/2006/relationships/image" Target="../media/image10.emf"/><Relationship Id="rId10" Type="http://schemas.openxmlformats.org/officeDocument/2006/relationships/image" Target="../media/image15.png"/><Relationship Id="rId4" Type="http://schemas.openxmlformats.org/officeDocument/2006/relationships/image" Target="../media/image9.svg"/><Relationship Id="rId9" Type="http://schemas.openxmlformats.org/officeDocument/2006/relationships/image" Target="../media/image14.svg"/></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Layout" Target="../slideLayouts/slideLayout17.xml"/><Relationship Id="rId1" Type="http://schemas.openxmlformats.org/officeDocument/2006/relationships/video" Target="https://www.youtube.com/embed/WWsL0qmU1d0?feature=oembed"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github.com/xamarin/Xamarin.Forms/tree/winui3_desktop" TargetMode="Externa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6" name="Rectangle 5"/>
          <p:cNvSpPr/>
          <p:nvPr/>
        </p:nvSpPr>
        <p:spPr>
          <a:xfrm>
            <a:off x="0" y="0"/>
            <a:ext cx="12203837" cy="6858000"/>
          </a:xfrm>
          <a:prstGeom prst="rect">
            <a:avLst/>
          </a:prstGeom>
          <a:solidFill>
            <a:srgbClr val="27A5B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5" name="Title 1"/>
          <p:cNvSpPr txBox="1">
            <a:spLocks/>
          </p:cNvSpPr>
          <p:nvPr/>
        </p:nvSpPr>
        <p:spPr>
          <a:xfrm>
            <a:off x="268080" y="2702784"/>
            <a:ext cx="11655840" cy="2081867"/>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s-ES" sz="6600" b="1" dirty="0">
                <a:solidFill>
                  <a:schemeClr val="bg1"/>
                </a:solidFill>
              </a:rPr>
              <a:t>.NET MAUI</a:t>
            </a:r>
          </a:p>
          <a:p>
            <a:r>
              <a:rPr lang="es-ES" sz="4400" dirty="0">
                <a:solidFill>
                  <a:schemeClr val="bg1"/>
                </a:solidFill>
              </a:rPr>
              <a:t>Como desarrollador </a:t>
            </a:r>
            <a:r>
              <a:rPr lang="es-ES" sz="4400" dirty="0" err="1">
                <a:solidFill>
                  <a:schemeClr val="bg1"/>
                </a:solidFill>
              </a:rPr>
              <a:t>Xamarin.Forms</a:t>
            </a:r>
            <a:r>
              <a:rPr lang="es-ES" sz="4400" dirty="0">
                <a:solidFill>
                  <a:schemeClr val="bg1"/>
                </a:solidFill>
              </a:rPr>
              <a:t>, ¿Qué cosas cambian?</a:t>
            </a:r>
          </a:p>
          <a:p>
            <a:endParaRPr lang="es-ES" sz="4800" dirty="0">
              <a:solidFill>
                <a:schemeClr val="bg1"/>
              </a:solidFill>
            </a:endParaRPr>
          </a:p>
        </p:txBody>
      </p:sp>
    </p:spTree>
    <p:extLst>
      <p:ext uri="{BB962C8B-B14F-4D97-AF65-F5344CB8AC3E}">
        <p14:creationId xmlns:p14="http://schemas.microsoft.com/office/powerpoint/2010/main" val="179827541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ED61C909-FD0E-42D6-A41B-5E5ADE7B7A15}"/>
              </a:ext>
            </a:extLst>
          </p:cNvPr>
          <p:cNvSpPr/>
          <p:nvPr/>
        </p:nvSpPr>
        <p:spPr bwMode="auto">
          <a:xfrm>
            <a:off x="701367" y="1830230"/>
            <a:ext cx="4773746" cy="2467677"/>
          </a:xfrm>
          <a:prstGeom prst="rect">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spcBef>
                <a:spcPct val="0"/>
              </a:spcBef>
              <a:spcAft>
                <a:spcPct val="0"/>
              </a:spcAft>
              <a:defRPr/>
            </a:pPr>
            <a:endParaRPr lang="en-US" sz="2000" dirty="0">
              <a:solidFill>
                <a:schemeClr val="tx1">
                  <a:lumMod val="50000"/>
                </a:schemeClr>
              </a:solidFill>
              <a:latin typeface="Calibri" panose="020F0502020204030204"/>
              <a:ea typeface="Segoe UI" pitchFamily="34" charset="0"/>
              <a:cs typeface="Segoe UI" pitchFamily="34" charset="0"/>
            </a:endParaRPr>
          </a:p>
        </p:txBody>
      </p:sp>
      <p:sp>
        <p:nvSpPr>
          <p:cNvPr id="2" name="Title 1">
            <a:extLst>
              <a:ext uri="{FF2B5EF4-FFF2-40B4-BE49-F238E27FC236}">
                <a16:creationId xmlns:a16="http://schemas.microsoft.com/office/drawing/2014/main" id="{F8B7CA22-4E8B-4D82-B4E9-A37FA92B62C3}"/>
              </a:ext>
            </a:extLst>
          </p:cNvPr>
          <p:cNvSpPr>
            <a:spLocks noGrp="1"/>
          </p:cNvSpPr>
          <p:nvPr>
            <p:ph type="title"/>
          </p:nvPr>
        </p:nvSpPr>
        <p:spPr/>
        <p:txBody>
          <a:bodyPr/>
          <a:lstStyle/>
          <a:p>
            <a:r>
              <a:rPr lang="en-US" dirty="0" err="1"/>
              <a:t>Blazor</a:t>
            </a:r>
            <a:r>
              <a:rPr lang="en-US" dirty="0"/>
              <a:t> Desktop</a:t>
            </a:r>
          </a:p>
        </p:txBody>
      </p:sp>
      <p:sp>
        <p:nvSpPr>
          <p:cNvPr id="26" name="Rectangle 25">
            <a:extLst>
              <a:ext uri="{FF2B5EF4-FFF2-40B4-BE49-F238E27FC236}">
                <a16:creationId xmlns:a16="http://schemas.microsoft.com/office/drawing/2014/main" id="{FDB06875-8E0E-4BE2-8624-45F17DA9A002}"/>
              </a:ext>
            </a:extLst>
          </p:cNvPr>
          <p:cNvSpPr/>
          <p:nvPr/>
        </p:nvSpPr>
        <p:spPr bwMode="auto">
          <a:xfrm>
            <a:off x="765230" y="3531407"/>
            <a:ext cx="4646022" cy="70673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spcBef>
                <a:spcPct val="0"/>
              </a:spcBef>
              <a:spcAft>
                <a:spcPct val="0"/>
              </a:spcAft>
              <a:defRPr/>
            </a:pPr>
            <a:r>
              <a:rPr lang="en-US" sz="2000" dirty="0">
                <a:solidFill>
                  <a:schemeClr val="bg1"/>
                </a:solidFill>
                <a:latin typeface="Calibri" panose="020F0502020204030204"/>
                <a:ea typeface="Segoe UI" pitchFamily="34" charset="0"/>
                <a:cs typeface="Segoe UI" pitchFamily="34" charset="0"/>
              </a:rPr>
              <a:t>.NET Multi-platform App UI</a:t>
            </a:r>
          </a:p>
        </p:txBody>
      </p:sp>
      <p:sp>
        <p:nvSpPr>
          <p:cNvPr id="27" name="Rectangle 26">
            <a:extLst>
              <a:ext uri="{FF2B5EF4-FFF2-40B4-BE49-F238E27FC236}">
                <a16:creationId xmlns:a16="http://schemas.microsoft.com/office/drawing/2014/main" id="{AE3FC6CB-0596-459D-84A8-3AA7FA2A12AB}"/>
              </a:ext>
            </a:extLst>
          </p:cNvPr>
          <p:cNvSpPr/>
          <p:nvPr/>
        </p:nvSpPr>
        <p:spPr bwMode="auto">
          <a:xfrm>
            <a:off x="765230" y="1943620"/>
            <a:ext cx="4646022" cy="706736"/>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spcBef>
                <a:spcPct val="0"/>
              </a:spcBef>
              <a:spcAft>
                <a:spcPct val="0"/>
              </a:spcAft>
              <a:defRPr/>
            </a:pPr>
            <a:r>
              <a:rPr lang="en-US" sz="2000" dirty="0">
                <a:solidFill>
                  <a:schemeClr val="bg1"/>
                </a:solidFill>
                <a:latin typeface="Calibri" panose="020F0502020204030204"/>
                <a:ea typeface="Segoe UI" pitchFamily="34" charset="0"/>
                <a:cs typeface="Segoe UI" pitchFamily="34" charset="0"/>
              </a:rPr>
              <a:t>Blazor</a:t>
            </a:r>
          </a:p>
        </p:txBody>
      </p:sp>
      <p:cxnSp>
        <p:nvCxnSpPr>
          <p:cNvPr id="47" name="Straight Arrow Connector 46">
            <a:extLst>
              <a:ext uri="{FF2B5EF4-FFF2-40B4-BE49-F238E27FC236}">
                <a16:creationId xmlns:a16="http://schemas.microsoft.com/office/drawing/2014/main" id="{C7C36C11-B267-4763-8471-64A0C2351A40}"/>
              </a:ext>
            </a:extLst>
          </p:cNvPr>
          <p:cNvCxnSpPr>
            <a:cxnSpLocks/>
            <a:stCxn id="27" idx="2"/>
            <a:endCxn id="26" idx="0"/>
          </p:cNvCxnSpPr>
          <p:nvPr/>
        </p:nvCxnSpPr>
        <p:spPr>
          <a:xfrm>
            <a:off x="3088241" y="2650356"/>
            <a:ext cx="0" cy="88104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7551D09C-9895-4D50-A489-ADF9E7B34245}"/>
              </a:ext>
            </a:extLst>
          </p:cNvPr>
          <p:cNvSpPr txBox="1"/>
          <p:nvPr/>
        </p:nvSpPr>
        <p:spPr>
          <a:xfrm>
            <a:off x="6060122" y="1998042"/>
            <a:ext cx="6131014" cy="2554545"/>
          </a:xfrm>
          <a:prstGeom prst="rect">
            <a:avLst/>
          </a:prstGeom>
          <a:noFill/>
        </p:spPr>
        <p:txBody>
          <a:bodyPr wrap="square">
            <a:spAutoFit/>
          </a:bodyPr>
          <a:lstStyle/>
          <a:p>
            <a:pPr defTabSz="914225">
              <a:defRPr/>
            </a:pP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Reusar</a:t>
            </a: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 </a:t>
            </a: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componentes</a:t>
            </a: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 UI entre </a:t>
            </a: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nativo</a:t>
            </a: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 y web</a:t>
            </a:r>
          </a:p>
          <a:p>
            <a:pPr defTabSz="914225">
              <a:defRPr/>
            </a:pPr>
            <a:endPar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endParaRPr>
          </a:p>
          <a:p>
            <a:pPr defTabSz="914225">
              <a:defRPr/>
            </a:pP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Creado</a:t>
            </a: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 e </a:t>
            </a: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encima</a:t>
            </a: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 de .NET Multi-platform App UI</a:t>
            </a:r>
          </a:p>
          <a:p>
            <a:pPr defTabSz="914225">
              <a:defRPr/>
            </a:pPr>
            <a:endPar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endParaRPr>
          </a:p>
          <a:p>
            <a:pPr defTabSz="914225">
              <a:defRPr/>
            </a:pP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Contenedor</a:t>
            </a: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 de app </a:t>
            </a: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nativo</a:t>
            </a: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 &amp; embedded controls</a:t>
            </a:r>
          </a:p>
          <a:p>
            <a:pPr defTabSz="914225">
              <a:defRPr/>
            </a:pPr>
            <a:endPar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endParaRPr>
          </a:p>
          <a:p>
            <a:pPr defTabSz="914225">
              <a:defRPr/>
            </a:pP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Disponible con .NET 6</a:t>
            </a:r>
          </a:p>
          <a:p>
            <a:pPr defTabSz="914225">
              <a:defRPr/>
            </a:pPr>
            <a:endPar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9" name="TextBox 58">
            <a:extLst>
              <a:ext uri="{FF2B5EF4-FFF2-40B4-BE49-F238E27FC236}">
                <a16:creationId xmlns:a16="http://schemas.microsoft.com/office/drawing/2014/main" id="{B2A5154F-A27E-428B-8DEA-337E74808812}"/>
              </a:ext>
            </a:extLst>
          </p:cNvPr>
          <p:cNvSpPr txBox="1"/>
          <p:nvPr/>
        </p:nvSpPr>
        <p:spPr>
          <a:xfrm>
            <a:off x="1632123" y="2760302"/>
            <a:ext cx="2948357" cy="584775"/>
          </a:xfrm>
          <a:prstGeom prst="rect">
            <a:avLst/>
          </a:prstGeom>
          <a:solidFill>
            <a:schemeClr val="accent3">
              <a:lumMod val="75000"/>
            </a:schemeClr>
          </a:solidFill>
        </p:spPr>
        <p:txBody>
          <a:bodyPr wrap="square" rtlCol="0">
            <a:spAutoFit/>
          </a:bodyPr>
          <a:lstStyle/>
          <a:p>
            <a:pPr algn="ctr" defTabSz="914225"/>
            <a:r>
              <a:rPr lang="en-US" sz="1600" dirty="0" err="1">
                <a:solidFill>
                  <a:schemeClr val="bg1"/>
                </a:solidFill>
                <a:latin typeface="Calibri" panose="020F0502020204030204"/>
              </a:rPr>
              <a:t>Puede</a:t>
            </a:r>
            <a:r>
              <a:rPr lang="en-US" sz="1600" dirty="0">
                <a:solidFill>
                  <a:schemeClr val="bg1"/>
                </a:solidFill>
                <a:latin typeface="Calibri" panose="020F0502020204030204"/>
              </a:rPr>
              <a:t> usar la App </a:t>
            </a:r>
            <a:r>
              <a:rPr lang="en-US" sz="1600" dirty="0" err="1">
                <a:solidFill>
                  <a:schemeClr val="bg1"/>
                </a:solidFill>
                <a:latin typeface="Calibri" panose="020F0502020204030204"/>
              </a:rPr>
              <a:t>nativa</a:t>
            </a:r>
            <a:r>
              <a:rPr lang="en-US" sz="1600" dirty="0">
                <a:solidFill>
                  <a:schemeClr val="bg1"/>
                </a:solidFill>
                <a:latin typeface="Calibri" panose="020F0502020204030204"/>
              </a:rPr>
              <a:t> </a:t>
            </a:r>
          </a:p>
          <a:p>
            <a:pPr algn="ctr" defTabSz="914225"/>
            <a:r>
              <a:rPr lang="en-US" sz="1600" dirty="0">
                <a:solidFill>
                  <a:schemeClr val="bg1"/>
                </a:solidFill>
                <a:latin typeface="Calibri" panose="020F0502020204030204"/>
              </a:rPr>
              <a:t>container &amp; </a:t>
            </a:r>
            <a:r>
              <a:rPr lang="en-US" sz="1600" dirty="0" err="1">
                <a:solidFill>
                  <a:schemeClr val="bg1"/>
                </a:solidFill>
                <a:latin typeface="Calibri" panose="020F0502020204030204"/>
              </a:rPr>
              <a:t>controles</a:t>
            </a:r>
            <a:endParaRPr lang="en-US" sz="1600" dirty="0">
              <a:solidFill>
                <a:schemeClr val="bg1"/>
              </a:solidFill>
              <a:latin typeface="Calibri" panose="020F0502020204030204"/>
            </a:endParaRPr>
          </a:p>
        </p:txBody>
      </p:sp>
      <p:grpSp>
        <p:nvGrpSpPr>
          <p:cNvPr id="101" name="Group 100">
            <a:extLst>
              <a:ext uri="{FF2B5EF4-FFF2-40B4-BE49-F238E27FC236}">
                <a16:creationId xmlns:a16="http://schemas.microsoft.com/office/drawing/2014/main" id="{DC10BD96-D92F-4701-8074-6C365248ED4B}"/>
              </a:ext>
            </a:extLst>
          </p:cNvPr>
          <p:cNvGrpSpPr/>
          <p:nvPr/>
        </p:nvGrpSpPr>
        <p:grpSpPr>
          <a:xfrm>
            <a:off x="765230" y="4244039"/>
            <a:ext cx="2153052" cy="1514016"/>
            <a:chOff x="764473" y="4244154"/>
            <a:chExt cx="2153357" cy="1514231"/>
          </a:xfrm>
        </p:grpSpPr>
        <p:grpSp>
          <p:nvGrpSpPr>
            <p:cNvPr id="60" name="Group 59">
              <a:extLst>
                <a:ext uri="{FF2B5EF4-FFF2-40B4-BE49-F238E27FC236}">
                  <a16:creationId xmlns:a16="http://schemas.microsoft.com/office/drawing/2014/main" id="{A9497378-CACC-4A01-8401-89D2FAEB62A6}"/>
                </a:ext>
              </a:extLst>
            </p:cNvPr>
            <p:cNvGrpSpPr/>
            <p:nvPr/>
          </p:nvGrpSpPr>
          <p:grpSpPr>
            <a:xfrm>
              <a:off x="764473" y="4835245"/>
              <a:ext cx="2153357" cy="923140"/>
              <a:chOff x="769916" y="4835245"/>
              <a:chExt cx="2153357" cy="923140"/>
            </a:xfrm>
          </p:grpSpPr>
          <p:grpSp>
            <p:nvGrpSpPr>
              <p:cNvPr id="63" name="Group 62">
                <a:extLst>
                  <a:ext uri="{FF2B5EF4-FFF2-40B4-BE49-F238E27FC236}">
                    <a16:creationId xmlns:a16="http://schemas.microsoft.com/office/drawing/2014/main" id="{8DE6328E-6608-4E8E-A0AF-07479F168F3B}"/>
                  </a:ext>
                </a:extLst>
              </p:cNvPr>
              <p:cNvGrpSpPr/>
              <p:nvPr/>
            </p:nvGrpSpPr>
            <p:grpSpPr>
              <a:xfrm>
                <a:off x="2008873" y="4843985"/>
                <a:ext cx="914400" cy="914400"/>
                <a:chOff x="1986003" y="5319061"/>
                <a:chExt cx="914400" cy="914400"/>
              </a:xfrm>
            </p:grpSpPr>
            <p:sp>
              <p:nvSpPr>
                <p:cNvPr id="71" name="TextBox 70">
                  <a:extLst>
                    <a:ext uri="{FF2B5EF4-FFF2-40B4-BE49-F238E27FC236}">
                      <a16:creationId xmlns:a16="http://schemas.microsoft.com/office/drawing/2014/main" id="{B0D43546-D4CC-499D-8CFA-F2AF1D686428}"/>
                    </a:ext>
                  </a:extLst>
                </p:cNvPr>
                <p:cNvSpPr txBox="1"/>
                <p:nvPr/>
              </p:nvSpPr>
              <p:spPr>
                <a:xfrm>
                  <a:off x="2143092" y="5591892"/>
                  <a:ext cx="627095" cy="280718"/>
                </a:xfrm>
                <a:prstGeom prst="rect">
                  <a:avLst/>
                </a:prstGeom>
                <a:noFill/>
              </p:spPr>
              <p:txBody>
                <a:bodyPr wrap="none" rtlCol="0">
                  <a:spAutoFit/>
                </a:bodyPr>
                <a:lstStyle/>
                <a:p>
                  <a:pPr defTabSz="914225"/>
                  <a:r>
                    <a:rPr lang="en-US" sz="1200" dirty="0">
                      <a:solidFill>
                        <a:schemeClr val="tx1">
                          <a:lumMod val="50000"/>
                        </a:schemeClr>
                      </a:solidFill>
                      <a:latin typeface="Calibri" panose="020F0502020204030204"/>
                    </a:rPr>
                    <a:t>macOS</a:t>
                  </a:r>
                </a:p>
              </p:txBody>
            </p:sp>
            <p:pic>
              <p:nvPicPr>
                <p:cNvPr id="72" name="Graphic 71" descr="Laptop with solid fill">
                  <a:extLst>
                    <a:ext uri="{FF2B5EF4-FFF2-40B4-BE49-F238E27FC236}">
                      <a16:creationId xmlns:a16="http://schemas.microsoft.com/office/drawing/2014/main" id="{2AB24816-B64D-471C-A2E9-151FF7AEBBC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86003" y="5319061"/>
                  <a:ext cx="914400" cy="914400"/>
                </a:xfrm>
                <a:prstGeom prst="rect">
                  <a:avLst/>
                </a:prstGeom>
              </p:spPr>
            </p:pic>
          </p:grpSp>
          <p:grpSp>
            <p:nvGrpSpPr>
              <p:cNvPr id="64" name="Group 63">
                <a:extLst>
                  <a:ext uri="{FF2B5EF4-FFF2-40B4-BE49-F238E27FC236}">
                    <a16:creationId xmlns:a16="http://schemas.microsoft.com/office/drawing/2014/main" id="{3CF4B09B-E6D9-4726-939D-FE154B5A1A84}"/>
                  </a:ext>
                </a:extLst>
              </p:cNvPr>
              <p:cNvGrpSpPr/>
              <p:nvPr/>
            </p:nvGrpSpPr>
            <p:grpSpPr>
              <a:xfrm>
                <a:off x="769916" y="4835245"/>
                <a:ext cx="914400" cy="914400"/>
                <a:chOff x="769916" y="4835245"/>
                <a:chExt cx="914400" cy="914400"/>
              </a:xfrm>
            </p:grpSpPr>
            <p:grpSp>
              <p:nvGrpSpPr>
                <p:cNvPr id="65" name="Group 42">
                  <a:extLst>
                    <a:ext uri="{FF2B5EF4-FFF2-40B4-BE49-F238E27FC236}">
                      <a16:creationId xmlns:a16="http://schemas.microsoft.com/office/drawing/2014/main" id="{68C6853C-CDE3-433D-9BCA-D31A1B7A11B0}"/>
                    </a:ext>
                  </a:extLst>
                </p:cNvPr>
                <p:cNvGrpSpPr>
                  <a:grpSpLocks noChangeAspect="1"/>
                </p:cNvGrpSpPr>
                <p:nvPr/>
              </p:nvGrpSpPr>
              <p:grpSpPr bwMode="auto">
                <a:xfrm>
                  <a:off x="1135999" y="5160128"/>
                  <a:ext cx="179625" cy="186208"/>
                  <a:chOff x="3492" y="1769"/>
                  <a:chExt cx="854" cy="864"/>
                </a:xfrm>
                <a:solidFill>
                  <a:srgbClr val="FFFFFF"/>
                </a:solidFill>
              </p:grpSpPr>
              <p:sp>
                <p:nvSpPr>
                  <p:cNvPr id="67" name="Freeform 43">
                    <a:extLst>
                      <a:ext uri="{FF2B5EF4-FFF2-40B4-BE49-F238E27FC236}">
                        <a16:creationId xmlns:a16="http://schemas.microsoft.com/office/drawing/2014/main" id="{FC9DD702-664A-4D21-9DF8-7BC935DC3BF3}"/>
                      </a:ext>
                    </a:extLst>
                  </p:cNvPr>
                  <p:cNvSpPr>
                    <a:spLocks/>
                  </p:cNvSpPr>
                  <p:nvPr/>
                </p:nvSpPr>
                <p:spPr bwMode="auto">
                  <a:xfrm>
                    <a:off x="3872" y="1769"/>
                    <a:ext cx="474" cy="413"/>
                  </a:xfrm>
                  <a:custGeom>
                    <a:avLst/>
                    <a:gdLst>
                      <a:gd name="T0" fmla="*/ 0 w 474"/>
                      <a:gd name="T1" fmla="*/ 413 h 413"/>
                      <a:gd name="T2" fmla="*/ 474 w 474"/>
                      <a:gd name="T3" fmla="*/ 413 h 413"/>
                      <a:gd name="T4" fmla="*/ 474 w 474"/>
                      <a:gd name="T5" fmla="*/ 0 h 413"/>
                      <a:gd name="T6" fmla="*/ 0 w 474"/>
                      <a:gd name="T7" fmla="*/ 69 h 413"/>
                      <a:gd name="T8" fmla="*/ 0 w 474"/>
                      <a:gd name="T9" fmla="*/ 413 h 413"/>
                    </a:gdLst>
                    <a:ahLst/>
                    <a:cxnLst>
                      <a:cxn ang="0">
                        <a:pos x="T0" y="T1"/>
                      </a:cxn>
                      <a:cxn ang="0">
                        <a:pos x="T2" y="T3"/>
                      </a:cxn>
                      <a:cxn ang="0">
                        <a:pos x="T4" y="T5"/>
                      </a:cxn>
                      <a:cxn ang="0">
                        <a:pos x="T6" y="T7"/>
                      </a:cxn>
                      <a:cxn ang="0">
                        <a:pos x="T8" y="T9"/>
                      </a:cxn>
                    </a:cxnLst>
                    <a:rect l="0" t="0" r="r" b="b"/>
                    <a:pathLst>
                      <a:path w="474" h="413">
                        <a:moveTo>
                          <a:pt x="0" y="413"/>
                        </a:moveTo>
                        <a:lnTo>
                          <a:pt x="474" y="413"/>
                        </a:lnTo>
                        <a:lnTo>
                          <a:pt x="474" y="0"/>
                        </a:lnTo>
                        <a:lnTo>
                          <a:pt x="0" y="69"/>
                        </a:lnTo>
                        <a:lnTo>
                          <a:pt x="0"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a:solidFill>
                        <a:schemeClr val="tx1">
                          <a:lumMod val="50000"/>
                        </a:schemeClr>
                      </a:solidFill>
                      <a:latin typeface="Calibri" panose="020F0502020204030204"/>
                    </a:endParaRPr>
                  </a:p>
                </p:txBody>
              </p:sp>
              <p:sp>
                <p:nvSpPr>
                  <p:cNvPr id="68" name="Freeform 44">
                    <a:extLst>
                      <a:ext uri="{FF2B5EF4-FFF2-40B4-BE49-F238E27FC236}">
                        <a16:creationId xmlns:a16="http://schemas.microsoft.com/office/drawing/2014/main" id="{4A9E4DCC-038C-4673-8C72-20860F4C4EE5}"/>
                      </a:ext>
                    </a:extLst>
                  </p:cNvPr>
                  <p:cNvSpPr>
                    <a:spLocks/>
                  </p:cNvSpPr>
                  <p:nvPr/>
                </p:nvSpPr>
                <p:spPr bwMode="auto">
                  <a:xfrm>
                    <a:off x="3492" y="1844"/>
                    <a:ext cx="345" cy="338"/>
                  </a:xfrm>
                  <a:custGeom>
                    <a:avLst/>
                    <a:gdLst>
                      <a:gd name="T0" fmla="*/ 345 w 345"/>
                      <a:gd name="T1" fmla="*/ 338 h 338"/>
                      <a:gd name="T2" fmla="*/ 345 w 345"/>
                      <a:gd name="T3" fmla="*/ 0 h 338"/>
                      <a:gd name="T4" fmla="*/ 0 w 345"/>
                      <a:gd name="T5" fmla="*/ 50 h 338"/>
                      <a:gd name="T6" fmla="*/ 0 w 345"/>
                      <a:gd name="T7" fmla="*/ 338 h 338"/>
                      <a:gd name="T8" fmla="*/ 345 w 345"/>
                      <a:gd name="T9" fmla="*/ 338 h 338"/>
                    </a:gdLst>
                    <a:ahLst/>
                    <a:cxnLst>
                      <a:cxn ang="0">
                        <a:pos x="T0" y="T1"/>
                      </a:cxn>
                      <a:cxn ang="0">
                        <a:pos x="T2" y="T3"/>
                      </a:cxn>
                      <a:cxn ang="0">
                        <a:pos x="T4" y="T5"/>
                      </a:cxn>
                      <a:cxn ang="0">
                        <a:pos x="T6" y="T7"/>
                      </a:cxn>
                      <a:cxn ang="0">
                        <a:pos x="T8" y="T9"/>
                      </a:cxn>
                    </a:cxnLst>
                    <a:rect l="0" t="0" r="r" b="b"/>
                    <a:pathLst>
                      <a:path w="345" h="338">
                        <a:moveTo>
                          <a:pt x="345" y="338"/>
                        </a:moveTo>
                        <a:lnTo>
                          <a:pt x="345" y="0"/>
                        </a:lnTo>
                        <a:lnTo>
                          <a:pt x="0" y="50"/>
                        </a:lnTo>
                        <a:lnTo>
                          <a:pt x="0" y="338"/>
                        </a:lnTo>
                        <a:lnTo>
                          <a:pt x="345" y="3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a:solidFill>
                        <a:schemeClr val="tx1">
                          <a:lumMod val="50000"/>
                        </a:schemeClr>
                      </a:solidFill>
                      <a:latin typeface="Calibri" panose="020F0502020204030204"/>
                    </a:endParaRPr>
                  </a:p>
                </p:txBody>
              </p:sp>
              <p:sp>
                <p:nvSpPr>
                  <p:cNvPr id="69" name="Freeform 45">
                    <a:extLst>
                      <a:ext uri="{FF2B5EF4-FFF2-40B4-BE49-F238E27FC236}">
                        <a16:creationId xmlns:a16="http://schemas.microsoft.com/office/drawing/2014/main" id="{425FFAF6-0545-43EC-BF9C-36059B9D2FDA}"/>
                      </a:ext>
                    </a:extLst>
                  </p:cNvPr>
                  <p:cNvSpPr>
                    <a:spLocks/>
                  </p:cNvSpPr>
                  <p:nvPr/>
                </p:nvSpPr>
                <p:spPr bwMode="auto">
                  <a:xfrm>
                    <a:off x="3492" y="2214"/>
                    <a:ext cx="345" cy="345"/>
                  </a:xfrm>
                  <a:custGeom>
                    <a:avLst/>
                    <a:gdLst>
                      <a:gd name="T0" fmla="*/ 345 w 345"/>
                      <a:gd name="T1" fmla="*/ 0 h 345"/>
                      <a:gd name="T2" fmla="*/ 0 w 345"/>
                      <a:gd name="T3" fmla="*/ 0 h 345"/>
                      <a:gd name="T4" fmla="*/ 0 w 345"/>
                      <a:gd name="T5" fmla="*/ 294 h 345"/>
                      <a:gd name="T6" fmla="*/ 345 w 345"/>
                      <a:gd name="T7" fmla="*/ 345 h 345"/>
                      <a:gd name="T8" fmla="*/ 345 w 345"/>
                      <a:gd name="T9" fmla="*/ 0 h 345"/>
                    </a:gdLst>
                    <a:ahLst/>
                    <a:cxnLst>
                      <a:cxn ang="0">
                        <a:pos x="T0" y="T1"/>
                      </a:cxn>
                      <a:cxn ang="0">
                        <a:pos x="T2" y="T3"/>
                      </a:cxn>
                      <a:cxn ang="0">
                        <a:pos x="T4" y="T5"/>
                      </a:cxn>
                      <a:cxn ang="0">
                        <a:pos x="T6" y="T7"/>
                      </a:cxn>
                      <a:cxn ang="0">
                        <a:pos x="T8" y="T9"/>
                      </a:cxn>
                    </a:cxnLst>
                    <a:rect l="0" t="0" r="r" b="b"/>
                    <a:pathLst>
                      <a:path w="345" h="345">
                        <a:moveTo>
                          <a:pt x="345" y="0"/>
                        </a:moveTo>
                        <a:lnTo>
                          <a:pt x="0" y="0"/>
                        </a:lnTo>
                        <a:lnTo>
                          <a:pt x="0" y="294"/>
                        </a:lnTo>
                        <a:lnTo>
                          <a:pt x="345" y="345"/>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a:solidFill>
                        <a:schemeClr val="tx1">
                          <a:lumMod val="50000"/>
                        </a:schemeClr>
                      </a:solidFill>
                      <a:latin typeface="Calibri" panose="020F0502020204030204"/>
                    </a:endParaRPr>
                  </a:p>
                </p:txBody>
              </p:sp>
              <p:sp>
                <p:nvSpPr>
                  <p:cNvPr id="70" name="Freeform 46">
                    <a:extLst>
                      <a:ext uri="{FF2B5EF4-FFF2-40B4-BE49-F238E27FC236}">
                        <a16:creationId xmlns:a16="http://schemas.microsoft.com/office/drawing/2014/main" id="{EE763DFA-A4BC-4F6E-9C16-435E483586C1}"/>
                      </a:ext>
                    </a:extLst>
                  </p:cNvPr>
                  <p:cNvSpPr>
                    <a:spLocks/>
                  </p:cNvSpPr>
                  <p:nvPr/>
                </p:nvSpPr>
                <p:spPr bwMode="auto">
                  <a:xfrm>
                    <a:off x="3872" y="2214"/>
                    <a:ext cx="474" cy="419"/>
                  </a:xfrm>
                  <a:custGeom>
                    <a:avLst/>
                    <a:gdLst>
                      <a:gd name="T0" fmla="*/ 0 w 474"/>
                      <a:gd name="T1" fmla="*/ 0 h 419"/>
                      <a:gd name="T2" fmla="*/ 0 w 474"/>
                      <a:gd name="T3" fmla="*/ 349 h 419"/>
                      <a:gd name="T4" fmla="*/ 474 w 474"/>
                      <a:gd name="T5" fmla="*/ 419 h 419"/>
                      <a:gd name="T6" fmla="*/ 474 w 474"/>
                      <a:gd name="T7" fmla="*/ 0 h 419"/>
                      <a:gd name="T8" fmla="*/ 0 w 474"/>
                      <a:gd name="T9" fmla="*/ 0 h 419"/>
                    </a:gdLst>
                    <a:ahLst/>
                    <a:cxnLst>
                      <a:cxn ang="0">
                        <a:pos x="T0" y="T1"/>
                      </a:cxn>
                      <a:cxn ang="0">
                        <a:pos x="T2" y="T3"/>
                      </a:cxn>
                      <a:cxn ang="0">
                        <a:pos x="T4" y="T5"/>
                      </a:cxn>
                      <a:cxn ang="0">
                        <a:pos x="T6" y="T7"/>
                      </a:cxn>
                      <a:cxn ang="0">
                        <a:pos x="T8" y="T9"/>
                      </a:cxn>
                    </a:cxnLst>
                    <a:rect l="0" t="0" r="r" b="b"/>
                    <a:pathLst>
                      <a:path w="474" h="419">
                        <a:moveTo>
                          <a:pt x="0" y="0"/>
                        </a:moveTo>
                        <a:lnTo>
                          <a:pt x="0" y="349"/>
                        </a:lnTo>
                        <a:lnTo>
                          <a:pt x="474" y="419"/>
                        </a:lnTo>
                        <a:lnTo>
                          <a:pt x="474"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a:solidFill>
                        <a:schemeClr val="tx1">
                          <a:lumMod val="50000"/>
                        </a:schemeClr>
                      </a:solidFill>
                      <a:latin typeface="Calibri" panose="020F0502020204030204"/>
                    </a:endParaRPr>
                  </a:p>
                </p:txBody>
              </p:sp>
            </p:grpSp>
            <p:pic>
              <p:nvPicPr>
                <p:cNvPr id="66" name="Graphic 65" descr="Laptop outline">
                  <a:extLst>
                    <a:ext uri="{FF2B5EF4-FFF2-40B4-BE49-F238E27FC236}">
                      <a16:creationId xmlns:a16="http://schemas.microsoft.com/office/drawing/2014/main" id="{BE1644FC-8087-4A1A-9F15-66B8D09CAA1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69916" y="4835245"/>
                  <a:ext cx="914400" cy="914400"/>
                </a:xfrm>
                <a:prstGeom prst="rect">
                  <a:avLst/>
                </a:prstGeom>
              </p:spPr>
            </p:pic>
          </p:grpSp>
        </p:grpSp>
        <p:grpSp>
          <p:nvGrpSpPr>
            <p:cNvPr id="77" name="Group 76">
              <a:extLst>
                <a:ext uri="{FF2B5EF4-FFF2-40B4-BE49-F238E27FC236}">
                  <a16:creationId xmlns:a16="http://schemas.microsoft.com/office/drawing/2014/main" id="{DCCC621F-9C60-473C-B850-2FE1E91961FB}"/>
                </a:ext>
              </a:extLst>
            </p:cNvPr>
            <p:cNvGrpSpPr/>
            <p:nvPr/>
          </p:nvGrpSpPr>
          <p:grpSpPr>
            <a:xfrm>
              <a:off x="1158602" y="4244154"/>
              <a:ext cx="1366729" cy="591091"/>
              <a:chOff x="1158602" y="4244154"/>
              <a:chExt cx="1366729" cy="591091"/>
            </a:xfrm>
          </p:grpSpPr>
          <p:grpSp>
            <p:nvGrpSpPr>
              <p:cNvPr id="78" name="Group 77">
                <a:extLst>
                  <a:ext uri="{FF2B5EF4-FFF2-40B4-BE49-F238E27FC236}">
                    <a16:creationId xmlns:a16="http://schemas.microsoft.com/office/drawing/2014/main" id="{D9D6BB3B-91FC-4900-8BD9-674FBB7107D2}"/>
                  </a:ext>
                </a:extLst>
              </p:cNvPr>
              <p:cNvGrpSpPr/>
              <p:nvPr/>
            </p:nvGrpSpPr>
            <p:grpSpPr>
              <a:xfrm rot="10800000">
                <a:off x="1158602" y="4244154"/>
                <a:ext cx="157022" cy="558777"/>
                <a:chOff x="1629501" y="2666967"/>
                <a:chExt cx="125906" cy="558777"/>
              </a:xfrm>
            </p:grpSpPr>
            <p:cxnSp>
              <p:nvCxnSpPr>
                <p:cNvPr id="88" name="Straight Connector 87">
                  <a:extLst>
                    <a:ext uri="{FF2B5EF4-FFF2-40B4-BE49-F238E27FC236}">
                      <a16:creationId xmlns:a16="http://schemas.microsoft.com/office/drawing/2014/main" id="{DFC92AE9-249F-4073-B7C7-F0FD867A8272}"/>
                    </a:ext>
                    <a:ext uri="{C183D7F6-B498-43B3-948B-1728B52AA6E4}">
                      <adec:decorative xmlns:adec="http://schemas.microsoft.com/office/drawing/2017/decorative" val="1"/>
                    </a:ext>
                  </a:extLst>
                </p:cNvPr>
                <p:cNvCxnSpPr>
                  <a:cxnSpLocks/>
                </p:cNvCxnSpPr>
                <p:nvPr/>
              </p:nvCxnSpPr>
              <p:spPr>
                <a:xfrm flipV="1">
                  <a:off x="1695629" y="2742737"/>
                  <a:ext cx="0" cy="483007"/>
                </a:xfrm>
                <a:prstGeom prst="line">
                  <a:avLst/>
                </a:prstGeom>
                <a:noFill/>
                <a:ln w="28575" cap="rnd" cmpd="sng" algn="ctr">
                  <a:solidFill>
                    <a:srgbClr val="75757A"/>
                  </a:solidFill>
                  <a:prstDash val="dash"/>
                  <a:headEnd type="none"/>
                  <a:tailEnd type="none"/>
                </a:ln>
                <a:effectLst/>
              </p:spPr>
            </p:cxnSp>
            <p:sp>
              <p:nvSpPr>
                <p:cNvPr id="89" name="Oval 88">
                  <a:extLst>
                    <a:ext uri="{FF2B5EF4-FFF2-40B4-BE49-F238E27FC236}">
                      <a16:creationId xmlns:a16="http://schemas.microsoft.com/office/drawing/2014/main" id="{154FE067-1573-4304-B184-C6A78F3A99DB}"/>
                    </a:ext>
                    <a:ext uri="{C183D7F6-B498-43B3-948B-1728B52AA6E4}">
                      <adec:decorative xmlns:adec="http://schemas.microsoft.com/office/drawing/2017/decorative" val="1"/>
                    </a:ext>
                  </a:extLst>
                </p:cNvPr>
                <p:cNvSpPr/>
                <p:nvPr/>
              </p:nvSpPr>
              <p:spPr bwMode="auto">
                <a:xfrm rot="16200000">
                  <a:off x="1618367" y="2678101"/>
                  <a:ext cx="148174" cy="125906"/>
                </a:xfrm>
                <a:prstGeom prst="ellipse">
                  <a:avLst/>
                </a:prstGeom>
                <a:solidFill>
                  <a:srgbClr val="4FE4FF"/>
                </a:solidFill>
                <a:ln w="10795" cap="flat" cmpd="sng" algn="ctr">
                  <a:noFill/>
                  <a:prstDash val="solid"/>
                  <a:headEnd type="none" w="med" len="med"/>
                  <a:tailEnd type="none" w="med" len="med"/>
                </a:ln>
                <a:effectLst/>
              </p:spPr>
              <p:txBody>
                <a:bodyPr vert="horz" wrap="square" lIns="0" tIns="43934" rIns="0" bIns="43934" numCol="1" rtlCol="0" anchor="ctr" anchorCtr="0" compatLnSpc="1">
                  <a:prstTxWarp prst="textNoShape">
                    <a:avLst/>
                  </a:prstTxWarp>
                </a:bodyPr>
                <a:lstStyle/>
                <a:p>
                  <a:pPr algn="ctr" defTabSz="878272" fontAlgn="base">
                    <a:spcBef>
                      <a:spcPct val="0"/>
                    </a:spcBef>
                    <a:spcAft>
                      <a:spcPct val="0"/>
                    </a:spcAft>
                    <a:defRPr/>
                  </a:pPr>
                  <a:endParaRPr lang="en-US" sz="1883" kern="0">
                    <a:solidFill>
                      <a:schemeClr val="tx1">
                        <a:lumMod val="50000"/>
                      </a:schemeClr>
                    </a:solidFill>
                    <a:latin typeface="Segoe UI Semilight"/>
                  </a:endParaRPr>
                </a:p>
              </p:txBody>
            </p:sp>
          </p:grpSp>
          <p:grpSp>
            <p:nvGrpSpPr>
              <p:cNvPr id="79" name="Group 78">
                <a:extLst>
                  <a:ext uri="{FF2B5EF4-FFF2-40B4-BE49-F238E27FC236}">
                    <a16:creationId xmlns:a16="http://schemas.microsoft.com/office/drawing/2014/main" id="{7034A226-C8E7-4E65-9E35-C08D0CCAA19E}"/>
                  </a:ext>
                </a:extLst>
              </p:cNvPr>
              <p:cNvGrpSpPr/>
              <p:nvPr/>
            </p:nvGrpSpPr>
            <p:grpSpPr>
              <a:xfrm>
                <a:off x="2368309" y="4267340"/>
                <a:ext cx="157022" cy="567905"/>
                <a:chOff x="2368309" y="4267340"/>
                <a:chExt cx="157022" cy="567905"/>
              </a:xfrm>
            </p:grpSpPr>
            <p:cxnSp>
              <p:nvCxnSpPr>
                <p:cNvPr id="86" name="Straight Connector 85">
                  <a:extLst>
                    <a:ext uri="{FF2B5EF4-FFF2-40B4-BE49-F238E27FC236}">
                      <a16:creationId xmlns:a16="http://schemas.microsoft.com/office/drawing/2014/main" id="{7AE81A37-6FEC-4EC8-9F4D-B118E9EDC74A}"/>
                    </a:ext>
                    <a:ext uri="{C183D7F6-B498-43B3-948B-1728B52AA6E4}">
                      <adec:decorative xmlns:adec="http://schemas.microsoft.com/office/drawing/2017/decorative" val="1"/>
                    </a:ext>
                  </a:extLst>
                </p:cNvPr>
                <p:cNvCxnSpPr>
                  <a:cxnSpLocks/>
                </p:cNvCxnSpPr>
                <p:nvPr/>
              </p:nvCxnSpPr>
              <p:spPr>
                <a:xfrm rot="10800000" flipV="1">
                  <a:off x="2450057" y="4267340"/>
                  <a:ext cx="0" cy="483007"/>
                </a:xfrm>
                <a:prstGeom prst="line">
                  <a:avLst/>
                </a:prstGeom>
                <a:noFill/>
                <a:ln w="28575" cap="rnd" cmpd="sng" algn="ctr">
                  <a:solidFill>
                    <a:srgbClr val="75757A"/>
                  </a:solidFill>
                  <a:prstDash val="dash"/>
                  <a:headEnd type="none"/>
                  <a:tailEnd type="none"/>
                </a:ln>
                <a:effectLst/>
              </p:spPr>
            </p:cxnSp>
            <p:sp>
              <p:nvSpPr>
                <p:cNvPr id="87" name="Oval 86">
                  <a:extLst>
                    <a:ext uri="{FF2B5EF4-FFF2-40B4-BE49-F238E27FC236}">
                      <a16:creationId xmlns:a16="http://schemas.microsoft.com/office/drawing/2014/main" id="{817C3B42-9DA9-4206-AC2C-6F5417DFE3E0}"/>
                    </a:ext>
                    <a:ext uri="{C183D7F6-B498-43B3-948B-1728B52AA6E4}">
                      <adec:decorative xmlns:adec="http://schemas.microsoft.com/office/drawing/2017/decorative" val="1"/>
                    </a:ext>
                  </a:extLst>
                </p:cNvPr>
                <p:cNvSpPr/>
                <p:nvPr/>
              </p:nvSpPr>
              <p:spPr bwMode="auto">
                <a:xfrm rot="5400000">
                  <a:off x="2372733" y="4682647"/>
                  <a:ext cx="148174" cy="157022"/>
                </a:xfrm>
                <a:prstGeom prst="ellipse">
                  <a:avLst/>
                </a:prstGeom>
                <a:solidFill>
                  <a:srgbClr val="4FE4FF"/>
                </a:solidFill>
                <a:ln w="10795" cap="flat" cmpd="sng" algn="ctr">
                  <a:noFill/>
                  <a:prstDash val="solid"/>
                  <a:headEnd type="none" w="med" len="med"/>
                  <a:tailEnd type="none" w="med" len="med"/>
                </a:ln>
                <a:effectLst/>
              </p:spPr>
              <p:txBody>
                <a:bodyPr vert="horz" wrap="square" lIns="0" tIns="43934" rIns="0" bIns="43934" numCol="1" rtlCol="0" anchor="ctr" anchorCtr="0" compatLnSpc="1">
                  <a:prstTxWarp prst="textNoShape">
                    <a:avLst/>
                  </a:prstTxWarp>
                </a:bodyPr>
                <a:lstStyle/>
                <a:p>
                  <a:pPr algn="ctr" defTabSz="878272" fontAlgn="base">
                    <a:spcBef>
                      <a:spcPct val="0"/>
                    </a:spcBef>
                    <a:spcAft>
                      <a:spcPct val="0"/>
                    </a:spcAft>
                    <a:defRPr/>
                  </a:pPr>
                  <a:endParaRPr lang="en-US" sz="1883" kern="0">
                    <a:solidFill>
                      <a:schemeClr val="tx1">
                        <a:lumMod val="50000"/>
                      </a:schemeClr>
                    </a:solidFill>
                    <a:latin typeface="Segoe UI Semilight"/>
                  </a:endParaRPr>
                </a:p>
              </p:txBody>
            </p:sp>
          </p:grpSp>
        </p:grpSp>
      </p:grpSp>
    </p:spTree>
    <p:extLst>
      <p:ext uri="{BB962C8B-B14F-4D97-AF65-F5344CB8AC3E}">
        <p14:creationId xmlns:p14="http://schemas.microsoft.com/office/powerpoint/2010/main" val="3017861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7"/>
                                        </p:tgtEl>
                                        <p:attrNameLst>
                                          <p:attrName>style.visibility</p:attrName>
                                        </p:attrNameLst>
                                      </p:cBhvr>
                                      <p:to>
                                        <p:strVal val="visible"/>
                                      </p:to>
                                    </p:set>
                                    <p:animEffect transition="in" filter="fade">
                                      <p:cBhvr>
                                        <p:cTn id="11" dur="500"/>
                                        <p:tgtEl>
                                          <p:spTgt spid="4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9"/>
                                        </p:tgtEl>
                                        <p:attrNameLst>
                                          <p:attrName>style.visibility</p:attrName>
                                        </p:attrNameLst>
                                      </p:cBhvr>
                                      <p:to>
                                        <p:strVal val="visible"/>
                                      </p:to>
                                    </p:set>
                                    <p:animEffect transition="in" filter="fade">
                                      <p:cBhvr>
                                        <p:cTn id="15" dur="500"/>
                                        <p:tgtEl>
                                          <p:spTgt spid="59"/>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8">
                                            <p:txEl>
                                              <p:pRg st="0" end="0"/>
                                            </p:txEl>
                                          </p:spTgt>
                                        </p:tgtEl>
                                        <p:attrNameLst>
                                          <p:attrName>style.visibility</p:attrName>
                                        </p:attrNameLst>
                                      </p:cBhvr>
                                      <p:to>
                                        <p:strVal val="visible"/>
                                      </p:to>
                                    </p:set>
                                    <p:animEffect transition="in" filter="fade">
                                      <p:cBhvr>
                                        <p:cTn id="19" dur="500"/>
                                        <p:tgtEl>
                                          <p:spTgt spid="58">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58">
                                            <p:txEl>
                                              <p:pRg st="2" end="2"/>
                                            </p:txEl>
                                          </p:spTgt>
                                        </p:tgtEl>
                                        <p:attrNameLst>
                                          <p:attrName>style.visibility</p:attrName>
                                        </p:attrNameLst>
                                      </p:cBhvr>
                                      <p:to>
                                        <p:strVal val="visible"/>
                                      </p:to>
                                    </p:set>
                                    <p:animEffect transition="in" filter="fade">
                                      <p:cBhvr>
                                        <p:cTn id="24" dur="500"/>
                                        <p:tgtEl>
                                          <p:spTgt spid="58">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58">
                                            <p:txEl>
                                              <p:pRg st="4" end="4"/>
                                            </p:txEl>
                                          </p:spTgt>
                                        </p:tgtEl>
                                        <p:attrNameLst>
                                          <p:attrName>style.visibility</p:attrName>
                                        </p:attrNameLst>
                                      </p:cBhvr>
                                      <p:to>
                                        <p:strVal val="visible"/>
                                      </p:to>
                                    </p:set>
                                    <p:animEffect transition="in" filter="fade">
                                      <p:cBhvr>
                                        <p:cTn id="29" dur="500"/>
                                        <p:tgtEl>
                                          <p:spTgt spid="58">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58">
                                            <p:txEl>
                                              <p:pRg st="6" end="6"/>
                                            </p:txEl>
                                          </p:spTgt>
                                        </p:tgtEl>
                                        <p:attrNameLst>
                                          <p:attrName>style.visibility</p:attrName>
                                        </p:attrNameLst>
                                      </p:cBhvr>
                                      <p:to>
                                        <p:strVal val="visible"/>
                                      </p:to>
                                    </p:set>
                                    <p:animEffect transition="in" filter="fade">
                                      <p:cBhvr>
                                        <p:cTn id="34" dur="500"/>
                                        <p:tgtEl>
                                          <p:spTgt spid="5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58" grpId="0" uiExpand="1" build="p"/>
      <p:bldP spid="5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F709010-B767-487B-8834-4AFBB7CE5241}"/>
              </a:ext>
            </a:extLst>
          </p:cNvPr>
          <p:cNvSpPr>
            <a:spLocks noGrp="1"/>
          </p:cNvSpPr>
          <p:nvPr>
            <p:ph type="title"/>
          </p:nvPr>
        </p:nvSpPr>
        <p:spPr/>
        <p:txBody>
          <a:bodyPr/>
          <a:lstStyle/>
          <a:p>
            <a:r>
              <a:rPr lang="en-US" dirty="0">
                <a:latin typeface="Segoe UI Semibold"/>
                <a:cs typeface="Segoe UI Semibold"/>
              </a:rPr>
              <a:t>.NET MAUI: </a:t>
            </a:r>
            <a:r>
              <a:rPr lang="en-US" dirty="0" err="1">
                <a:latin typeface="Segoe UI Semibold"/>
                <a:cs typeface="Segoe UI Semibold"/>
              </a:rPr>
              <a:t>Otros</a:t>
            </a:r>
            <a:r>
              <a:rPr lang="en-US" dirty="0">
                <a:latin typeface="Segoe UI Semibold"/>
                <a:cs typeface="Segoe UI Semibold"/>
              </a:rPr>
              <a:t> </a:t>
            </a:r>
            <a:r>
              <a:rPr lang="en-US" dirty="0" err="1">
                <a:latin typeface="Segoe UI Semibold"/>
                <a:cs typeface="Segoe UI Semibold"/>
              </a:rPr>
              <a:t>detalles</a:t>
            </a:r>
            <a:endParaRPr lang="en-US" b="1" dirty="0"/>
          </a:p>
        </p:txBody>
      </p:sp>
      <p:sp>
        <p:nvSpPr>
          <p:cNvPr id="2" name="Text Placeholder 1">
            <a:extLst>
              <a:ext uri="{FF2B5EF4-FFF2-40B4-BE49-F238E27FC236}">
                <a16:creationId xmlns:a16="http://schemas.microsoft.com/office/drawing/2014/main" id="{3A265461-F19D-43FD-B026-2FF8AE442CE2}"/>
              </a:ext>
            </a:extLst>
          </p:cNvPr>
          <p:cNvSpPr>
            <a:spLocks noGrp="1"/>
          </p:cNvSpPr>
          <p:nvPr>
            <p:ph type="body" sz="quarter" idx="4294967295"/>
          </p:nvPr>
        </p:nvSpPr>
        <p:spPr>
          <a:xfrm>
            <a:off x="6930137" y="1498797"/>
            <a:ext cx="4992578" cy="1828154"/>
          </a:xfrm>
        </p:spPr>
        <p:txBody>
          <a:bodyPr vert="horz" wrap="square" lIns="146275" tIns="91421" rIns="146275" bIns="91421" rtlCol="0" anchor="t">
            <a:spAutoFit/>
          </a:bodyPr>
          <a:lstStyle/>
          <a:p>
            <a:pPr marL="0" indent="0">
              <a:buNone/>
            </a:pPr>
            <a:r>
              <a:rPr lang="en-US" sz="1600" dirty="0" err="1">
                <a:cs typeface="Segoe UI"/>
              </a:rPr>
              <a:t>Proyectos</a:t>
            </a:r>
            <a:r>
              <a:rPr lang="en-US" sz="1600" dirty="0">
                <a:cs typeface="Segoe UI"/>
              </a:rPr>
              <a:t> SDK-style </a:t>
            </a:r>
          </a:p>
          <a:p>
            <a:pPr marL="0" indent="0">
              <a:buNone/>
            </a:pPr>
            <a:r>
              <a:rPr lang="en-US" sz="1600" dirty="0">
                <a:cs typeface="Segoe UI"/>
              </a:rPr>
              <a:t>Proyecto </a:t>
            </a:r>
            <a:r>
              <a:rPr lang="en-US" sz="1600" dirty="0" err="1">
                <a:cs typeface="Segoe UI"/>
              </a:rPr>
              <a:t>único</a:t>
            </a:r>
            <a:endParaRPr lang="en-US" sz="1600" dirty="0">
              <a:cs typeface="Segoe UI"/>
            </a:endParaRPr>
          </a:p>
          <a:p>
            <a:pPr marL="0" indent="0">
              <a:buNone/>
            </a:pPr>
            <a:r>
              <a:rPr lang="en-US" sz="1600" dirty="0" err="1">
                <a:cs typeface="Segoe UI"/>
              </a:rPr>
              <a:t>Soporte</a:t>
            </a:r>
            <a:r>
              <a:rPr lang="en-US" sz="1600" dirty="0">
                <a:cs typeface="Segoe UI"/>
              </a:rPr>
              <a:t> CLI</a:t>
            </a:r>
          </a:p>
          <a:p>
            <a:pPr marL="0" indent="0">
              <a:buNone/>
            </a:pPr>
            <a:r>
              <a:rPr lang="en-US" sz="1600" dirty="0">
                <a:cs typeface="Segoe UI"/>
              </a:rPr>
              <a:t>.NET 6 BCL</a:t>
            </a:r>
          </a:p>
          <a:p>
            <a:pPr marL="0" indent="0">
              <a:buNone/>
            </a:pPr>
            <a:r>
              <a:rPr lang="en-US" sz="1600" dirty="0">
                <a:cs typeface="Segoe UI"/>
              </a:rPr>
              <a:t>Multi-</a:t>
            </a:r>
            <a:r>
              <a:rPr lang="en-US" sz="1600" dirty="0" err="1">
                <a:cs typeface="Segoe UI"/>
              </a:rPr>
              <a:t>paradigma</a:t>
            </a:r>
            <a:endParaRPr lang="en-US" sz="1600" dirty="0">
              <a:cs typeface="Segoe UI"/>
            </a:endParaRPr>
          </a:p>
          <a:p>
            <a:r>
              <a:rPr lang="en-US" sz="1000" dirty="0" err="1">
                <a:cs typeface="Segoe UI"/>
              </a:rPr>
              <a:t>Interfaz</a:t>
            </a:r>
            <a:r>
              <a:rPr lang="en-US" sz="1000" dirty="0">
                <a:cs typeface="Segoe UI"/>
              </a:rPr>
              <a:t> de </a:t>
            </a:r>
            <a:r>
              <a:rPr lang="en-US" sz="1000" dirty="0" err="1">
                <a:cs typeface="Segoe UI"/>
              </a:rPr>
              <a:t>usuario</a:t>
            </a:r>
            <a:r>
              <a:rPr lang="en-US" sz="1000" dirty="0">
                <a:cs typeface="Segoe UI"/>
              </a:rPr>
              <a:t> compatible con XAML y  C#</a:t>
            </a:r>
          </a:p>
          <a:p>
            <a:r>
              <a:rPr lang="en-US" sz="1000" dirty="0" err="1">
                <a:cs typeface="Segoe UI"/>
              </a:rPr>
              <a:t>Listo</a:t>
            </a:r>
            <a:r>
              <a:rPr lang="en-US" sz="1000" dirty="0">
                <a:cs typeface="Segoe UI"/>
              </a:rPr>
              <a:t> para </a:t>
            </a:r>
            <a:r>
              <a:rPr lang="en-US" sz="1000" dirty="0" err="1">
                <a:cs typeface="Segoe UI"/>
              </a:rPr>
              <a:t>Blazor</a:t>
            </a:r>
            <a:r>
              <a:rPr lang="en-US" sz="1000" dirty="0">
                <a:cs typeface="Segoe UI"/>
              </a:rPr>
              <a:t> y C# MVU</a:t>
            </a:r>
            <a:endParaRPr lang="en-US" sz="1200" dirty="0">
              <a:latin typeface="Segoe UI"/>
              <a:cs typeface="Segoe UI"/>
            </a:endParaRPr>
          </a:p>
        </p:txBody>
      </p:sp>
      <p:sp>
        <p:nvSpPr>
          <p:cNvPr id="5" name="TextBox 4">
            <a:extLst>
              <a:ext uri="{FF2B5EF4-FFF2-40B4-BE49-F238E27FC236}">
                <a16:creationId xmlns:a16="http://schemas.microsoft.com/office/drawing/2014/main" id="{2B2A9897-6730-462A-A0FB-FAC52EB902D1}"/>
              </a:ext>
            </a:extLst>
          </p:cNvPr>
          <p:cNvSpPr txBox="1"/>
          <p:nvPr/>
        </p:nvSpPr>
        <p:spPr>
          <a:xfrm>
            <a:off x="1487526" y="3202826"/>
            <a:ext cx="3566459" cy="664327"/>
          </a:xfrm>
          <a:prstGeom prst="rect">
            <a:avLst/>
          </a:prstGeom>
          <a:solidFill>
            <a:schemeClr val="accent1"/>
          </a:solidFill>
        </p:spPr>
        <p:txBody>
          <a:bodyPr wrap="square" lIns="238963" tIns="191169" rIns="238963" bIns="191169" rtlCol="0" anchor="ctr">
            <a:noAutofit/>
          </a:bodyPr>
          <a:lstStyle>
            <a:defPPr>
              <a:defRPr lang="en-US"/>
            </a:defPPr>
            <a:lvl1pPr algn="ctr" defTabSz="914224">
              <a:lnSpc>
                <a:spcPct val="90000"/>
              </a:lnSpc>
              <a:defRPr sz="2000" kern="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defRPr>
            </a:lvl1pPr>
          </a:lstStyle>
          <a:p>
            <a:pPr defTabSz="913804">
              <a:defRPr/>
            </a:pPr>
            <a:endParaRPr lang="en-US" sz="1333" b="1">
              <a:solidFill>
                <a:srgbClr val="FFFFFF"/>
              </a:solidFill>
              <a:latin typeface="Segoe UI"/>
            </a:endParaRPr>
          </a:p>
        </p:txBody>
      </p:sp>
      <p:sp>
        <p:nvSpPr>
          <p:cNvPr id="9" name="Rectangle 8">
            <a:extLst>
              <a:ext uri="{FF2B5EF4-FFF2-40B4-BE49-F238E27FC236}">
                <a16:creationId xmlns:a16="http://schemas.microsoft.com/office/drawing/2014/main" id="{8FDF12F5-E289-475F-8785-C68FE1FCA2C9}"/>
              </a:ext>
            </a:extLst>
          </p:cNvPr>
          <p:cNvSpPr/>
          <p:nvPr/>
        </p:nvSpPr>
        <p:spPr bwMode="auto">
          <a:xfrm>
            <a:off x="1388633" y="1944554"/>
            <a:ext cx="1172529" cy="19466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42" tIns="146275" rIns="182842" bIns="146275" numCol="1" spcCol="0" rtlCol="0" fromWordArt="0" anchor="t" anchorCtr="0" forceAA="0" compatLnSpc="1">
            <a:prstTxWarp prst="textNoShape">
              <a:avLst/>
            </a:prstTxWarp>
            <a:noAutofit/>
          </a:bodyPr>
          <a:lstStyle/>
          <a:p>
            <a:pPr algn="ctr" defTabSz="932247"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23" name="Group 22">
            <a:extLst>
              <a:ext uri="{FF2B5EF4-FFF2-40B4-BE49-F238E27FC236}">
                <a16:creationId xmlns:a16="http://schemas.microsoft.com/office/drawing/2014/main" id="{A59BA511-F11C-43EE-A2CF-F6FA89E4A545}"/>
              </a:ext>
            </a:extLst>
          </p:cNvPr>
          <p:cNvGrpSpPr/>
          <p:nvPr/>
        </p:nvGrpSpPr>
        <p:grpSpPr>
          <a:xfrm>
            <a:off x="2088501" y="1685715"/>
            <a:ext cx="2427002" cy="1408649"/>
            <a:chOff x="8111953" y="2017047"/>
            <a:chExt cx="2427505" cy="1408940"/>
          </a:xfrm>
        </p:grpSpPr>
        <p:sp>
          <p:nvSpPr>
            <p:cNvPr id="11" name="Rectangle 10">
              <a:extLst>
                <a:ext uri="{FF2B5EF4-FFF2-40B4-BE49-F238E27FC236}">
                  <a16:creationId xmlns:a16="http://schemas.microsoft.com/office/drawing/2014/main" id="{39F74018-FA88-4762-B5BF-EDDD6851FE55}"/>
                </a:ext>
              </a:extLst>
            </p:cNvPr>
            <p:cNvSpPr/>
            <p:nvPr/>
          </p:nvSpPr>
          <p:spPr bwMode="auto">
            <a:xfrm>
              <a:off x="8497202" y="2017047"/>
              <a:ext cx="848639" cy="140894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42" tIns="146275" rIns="182842" bIns="146275" numCol="1" spcCol="0" rtlCol="0" fromWordArt="0" anchor="t" anchorCtr="0" forceAA="0" compatLnSpc="1">
              <a:prstTxWarp prst="textNoShape">
                <a:avLst/>
              </a:prstTxWarp>
              <a:noAutofit/>
            </a:bodyPr>
            <a:lstStyle/>
            <a:p>
              <a:pPr algn="ctr" defTabSz="932247"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TextBox 11">
              <a:extLst>
                <a:ext uri="{FF2B5EF4-FFF2-40B4-BE49-F238E27FC236}">
                  <a16:creationId xmlns:a16="http://schemas.microsoft.com/office/drawing/2014/main" id="{AD0B76F9-349C-416F-A610-DFBFA65AEB43}"/>
                </a:ext>
              </a:extLst>
            </p:cNvPr>
            <p:cNvSpPr txBox="1"/>
            <p:nvPr/>
          </p:nvSpPr>
          <p:spPr>
            <a:xfrm>
              <a:off x="8111953" y="2094694"/>
              <a:ext cx="1083178" cy="180086"/>
            </a:xfrm>
            <a:prstGeom prst="rect">
              <a:avLst/>
            </a:prstGeom>
            <a:noFill/>
          </p:spPr>
          <p:txBody>
            <a:bodyPr wrap="square" lIns="0" tIns="0" rIns="0" bIns="0" rtlCol="0">
              <a:spAutoFit/>
            </a:bodyPr>
            <a:lstStyle/>
            <a:p>
              <a:pPr algn="ctr" defTabSz="914180">
                <a:lnSpc>
                  <a:spcPct val="90000"/>
                </a:lnSpc>
                <a:spcAft>
                  <a:spcPts val="600"/>
                </a:spcAft>
                <a:defRPr/>
              </a:pPr>
              <a:r>
                <a:rPr lang="en-US" sz="1300">
                  <a:latin typeface="Segoe UI Semibold" panose="020B0702040204020203" pitchFamily="34" charset="0"/>
                </a:rPr>
                <a:t>DESKTOP</a:t>
              </a:r>
            </a:p>
          </p:txBody>
        </p:sp>
        <p:grpSp>
          <p:nvGrpSpPr>
            <p:cNvPr id="13" name="monitor 1" descr="monitor, desktop">
              <a:extLst>
                <a:ext uri="{FF2B5EF4-FFF2-40B4-BE49-F238E27FC236}">
                  <a16:creationId xmlns:a16="http://schemas.microsoft.com/office/drawing/2014/main" id="{2F682742-257F-4440-89D5-DC55C4538BFF}"/>
                </a:ext>
              </a:extLst>
            </p:cNvPr>
            <p:cNvGrpSpPr/>
            <p:nvPr/>
          </p:nvGrpSpPr>
          <p:grpSpPr>
            <a:xfrm>
              <a:off x="8118713" y="2438284"/>
              <a:ext cx="1128359" cy="919564"/>
              <a:chOff x="4233864" y="1827214"/>
              <a:chExt cx="403225" cy="328613"/>
            </a:xfrm>
          </p:grpSpPr>
          <p:sp>
            <p:nvSpPr>
              <p:cNvPr id="20" name="Freeform 53">
                <a:extLst>
                  <a:ext uri="{FF2B5EF4-FFF2-40B4-BE49-F238E27FC236}">
                    <a16:creationId xmlns:a16="http://schemas.microsoft.com/office/drawing/2014/main" id="{ABF1F185-E43D-4259-9E88-B9E0FFAD018D}"/>
                  </a:ext>
                </a:extLst>
              </p:cNvPr>
              <p:cNvSpPr>
                <a:spLocks/>
              </p:cNvSpPr>
              <p:nvPr/>
            </p:nvSpPr>
            <p:spPr bwMode="auto">
              <a:xfrm>
                <a:off x="4233864" y="1827214"/>
                <a:ext cx="403225" cy="246063"/>
              </a:xfrm>
              <a:custGeom>
                <a:avLst/>
                <a:gdLst>
                  <a:gd name="T0" fmla="*/ 0 w 240"/>
                  <a:gd name="T1" fmla="*/ 11 h 147"/>
                  <a:gd name="T2" fmla="*/ 0 w 240"/>
                  <a:gd name="T3" fmla="*/ 137 h 147"/>
                  <a:gd name="T4" fmla="*/ 11 w 240"/>
                  <a:gd name="T5" fmla="*/ 147 h 147"/>
                  <a:gd name="T6" fmla="*/ 230 w 240"/>
                  <a:gd name="T7" fmla="*/ 147 h 147"/>
                  <a:gd name="T8" fmla="*/ 240 w 240"/>
                  <a:gd name="T9" fmla="*/ 137 h 147"/>
                  <a:gd name="T10" fmla="*/ 240 w 240"/>
                  <a:gd name="T11" fmla="*/ 11 h 147"/>
                  <a:gd name="T12" fmla="*/ 230 w 240"/>
                  <a:gd name="T13" fmla="*/ 0 h 147"/>
                  <a:gd name="T14" fmla="*/ 11 w 240"/>
                  <a:gd name="T15" fmla="*/ 0 h 147"/>
                  <a:gd name="T16" fmla="*/ 0 w 240"/>
                  <a:gd name="T17"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147">
                    <a:moveTo>
                      <a:pt x="0" y="11"/>
                    </a:moveTo>
                    <a:cubicBezTo>
                      <a:pt x="0" y="137"/>
                      <a:pt x="0" y="137"/>
                      <a:pt x="0" y="137"/>
                    </a:cubicBezTo>
                    <a:cubicBezTo>
                      <a:pt x="0" y="142"/>
                      <a:pt x="5" y="147"/>
                      <a:pt x="11" y="147"/>
                    </a:cubicBezTo>
                    <a:cubicBezTo>
                      <a:pt x="230" y="147"/>
                      <a:pt x="230" y="147"/>
                      <a:pt x="230" y="147"/>
                    </a:cubicBezTo>
                    <a:cubicBezTo>
                      <a:pt x="236" y="147"/>
                      <a:pt x="240" y="142"/>
                      <a:pt x="240" y="137"/>
                    </a:cubicBezTo>
                    <a:cubicBezTo>
                      <a:pt x="240" y="11"/>
                      <a:pt x="240" y="11"/>
                      <a:pt x="240" y="11"/>
                    </a:cubicBezTo>
                    <a:cubicBezTo>
                      <a:pt x="240" y="5"/>
                      <a:pt x="236" y="0"/>
                      <a:pt x="230" y="0"/>
                    </a:cubicBezTo>
                    <a:cubicBezTo>
                      <a:pt x="11" y="0"/>
                      <a:pt x="11" y="0"/>
                      <a:pt x="11" y="0"/>
                    </a:cubicBezTo>
                    <a:cubicBezTo>
                      <a:pt x="5" y="0"/>
                      <a:pt x="0" y="5"/>
                      <a:pt x="0" y="11"/>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24" tIns="44811" rIns="89624" bIns="44811" numCol="1" anchor="t" anchorCtr="0" compatLnSpc="1">
                <a:prstTxWarp prst="textNoShape">
                  <a:avLst/>
                </a:prstTxWarp>
              </a:bodyPr>
              <a:lstStyle/>
              <a:p>
                <a:pPr algn="ctr" defTabSz="896169" fontAlgn="base">
                  <a:defRPr/>
                </a:pPr>
                <a:endParaRPr lang="en-US" sz="1667">
                  <a:solidFill>
                    <a:srgbClr val="505050"/>
                  </a:solidFill>
                  <a:latin typeface="Segoe UI"/>
                </a:endParaRPr>
              </a:p>
            </p:txBody>
          </p:sp>
          <p:sp>
            <p:nvSpPr>
              <p:cNvPr id="21" name="Freeform 54">
                <a:extLst>
                  <a:ext uri="{FF2B5EF4-FFF2-40B4-BE49-F238E27FC236}">
                    <a16:creationId xmlns:a16="http://schemas.microsoft.com/office/drawing/2014/main" id="{B500E180-6E11-4CCE-A83E-7E02182E5C64}"/>
                  </a:ext>
                </a:extLst>
              </p:cNvPr>
              <p:cNvSpPr>
                <a:spLocks/>
              </p:cNvSpPr>
              <p:nvPr/>
            </p:nvSpPr>
            <p:spPr bwMode="auto">
              <a:xfrm>
                <a:off x="4233864" y="2011364"/>
                <a:ext cx="403225" cy="144463"/>
              </a:xfrm>
              <a:custGeom>
                <a:avLst/>
                <a:gdLst>
                  <a:gd name="T0" fmla="*/ 0 w 240"/>
                  <a:gd name="T1" fmla="*/ 0 h 86"/>
                  <a:gd name="T2" fmla="*/ 0 w 240"/>
                  <a:gd name="T3" fmla="*/ 27 h 86"/>
                  <a:gd name="T4" fmla="*/ 11 w 240"/>
                  <a:gd name="T5" fmla="*/ 37 h 86"/>
                  <a:gd name="T6" fmla="*/ 115 w 240"/>
                  <a:gd name="T7" fmla="*/ 37 h 86"/>
                  <a:gd name="T8" fmla="*/ 115 w 240"/>
                  <a:gd name="T9" fmla="*/ 74 h 86"/>
                  <a:gd name="T10" fmla="*/ 59 w 240"/>
                  <a:gd name="T11" fmla="*/ 74 h 86"/>
                  <a:gd name="T12" fmla="*/ 59 w 240"/>
                  <a:gd name="T13" fmla="*/ 86 h 86"/>
                  <a:gd name="T14" fmla="*/ 182 w 240"/>
                  <a:gd name="T15" fmla="*/ 86 h 86"/>
                  <a:gd name="T16" fmla="*/ 182 w 240"/>
                  <a:gd name="T17" fmla="*/ 74 h 86"/>
                  <a:gd name="T18" fmla="*/ 126 w 240"/>
                  <a:gd name="T19" fmla="*/ 74 h 86"/>
                  <a:gd name="T20" fmla="*/ 126 w 240"/>
                  <a:gd name="T21" fmla="*/ 37 h 86"/>
                  <a:gd name="T22" fmla="*/ 230 w 240"/>
                  <a:gd name="T23" fmla="*/ 37 h 86"/>
                  <a:gd name="T24" fmla="*/ 240 w 240"/>
                  <a:gd name="T25" fmla="*/ 27 h 86"/>
                  <a:gd name="T26" fmla="*/ 240 w 240"/>
                  <a:gd name="T27" fmla="*/ 0 h 86"/>
                  <a:gd name="T28" fmla="*/ 0 w 240"/>
                  <a:gd name="T29"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0" h="86">
                    <a:moveTo>
                      <a:pt x="0" y="0"/>
                    </a:moveTo>
                    <a:cubicBezTo>
                      <a:pt x="0" y="27"/>
                      <a:pt x="0" y="27"/>
                      <a:pt x="0" y="27"/>
                    </a:cubicBezTo>
                    <a:cubicBezTo>
                      <a:pt x="0" y="32"/>
                      <a:pt x="5" y="37"/>
                      <a:pt x="11" y="37"/>
                    </a:cubicBezTo>
                    <a:cubicBezTo>
                      <a:pt x="115" y="37"/>
                      <a:pt x="115" y="37"/>
                      <a:pt x="115" y="37"/>
                    </a:cubicBezTo>
                    <a:cubicBezTo>
                      <a:pt x="115" y="74"/>
                      <a:pt x="115" y="74"/>
                      <a:pt x="115" y="74"/>
                    </a:cubicBezTo>
                    <a:cubicBezTo>
                      <a:pt x="59" y="74"/>
                      <a:pt x="59" y="74"/>
                      <a:pt x="59" y="74"/>
                    </a:cubicBezTo>
                    <a:cubicBezTo>
                      <a:pt x="59" y="86"/>
                      <a:pt x="59" y="86"/>
                      <a:pt x="59" y="86"/>
                    </a:cubicBezTo>
                    <a:cubicBezTo>
                      <a:pt x="182" y="86"/>
                      <a:pt x="182" y="86"/>
                      <a:pt x="182" y="86"/>
                    </a:cubicBezTo>
                    <a:cubicBezTo>
                      <a:pt x="182" y="74"/>
                      <a:pt x="182" y="74"/>
                      <a:pt x="182" y="74"/>
                    </a:cubicBezTo>
                    <a:cubicBezTo>
                      <a:pt x="126" y="74"/>
                      <a:pt x="126" y="74"/>
                      <a:pt x="126" y="74"/>
                    </a:cubicBezTo>
                    <a:cubicBezTo>
                      <a:pt x="126" y="37"/>
                      <a:pt x="126" y="37"/>
                      <a:pt x="126" y="37"/>
                    </a:cubicBezTo>
                    <a:cubicBezTo>
                      <a:pt x="230" y="37"/>
                      <a:pt x="230" y="37"/>
                      <a:pt x="230" y="37"/>
                    </a:cubicBezTo>
                    <a:cubicBezTo>
                      <a:pt x="236" y="37"/>
                      <a:pt x="240" y="32"/>
                      <a:pt x="240" y="27"/>
                    </a:cubicBezTo>
                    <a:cubicBezTo>
                      <a:pt x="240" y="0"/>
                      <a:pt x="240" y="0"/>
                      <a:pt x="240" y="0"/>
                    </a:cubicBezTo>
                    <a:lnTo>
                      <a:pt x="0" y="0"/>
                    </a:lnTo>
                    <a:close/>
                  </a:path>
                </a:pathLst>
              </a:custGeom>
              <a:solidFill>
                <a:schemeClr val="accent1"/>
              </a:solidFill>
              <a:ln>
                <a:noFill/>
              </a:ln>
            </p:spPr>
            <p:txBody>
              <a:bodyPr vert="horz" wrap="square" lIns="89624" tIns="44811" rIns="89624" bIns="44811" numCol="1" anchor="t" anchorCtr="0" compatLnSpc="1">
                <a:prstTxWarp prst="textNoShape">
                  <a:avLst/>
                </a:prstTxWarp>
              </a:bodyPr>
              <a:lstStyle/>
              <a:p>
                <a:pPr algn="ctr" defTabSz="896169" fontAlgn="base">
                  <a:defRPr/>
                </a:pPr>
                <a:endParaRPr lang="en-US" sz="1667">
                  <a:solidFill>
                    <a:srgbClr val="505050"/>
                  </a:solidFill>
                  <a:latin typeface="Segoe UI"/>
                </a:endParaRPr>
              </a:p>
            </p:txBody>
          </p:sp>
          <p:sp>
            <p:nvSpPr>
              <p:cNvPr id="22" name="Freeform 173">
                <a:extLst>
                  <a:ext uri="{FF2B5EF4-FFF2-40B4-BE49-F238E27FC236}">
                    <a16:creationId xmlns:a16="http://schemas.microsoft.com/office/drawing/2014/main" id="{4D901543-F66A-462B-8F30-7B18551A41DE}"/>
                  </a:ext>
                </a:extLst>
              </p:cNvPr>
              <p:cNvSpPr>
                <a:spLocks/>
              </p:cNvSpPr>
              <p:nvPr/>
            </p:nvSpPr>
            <p:spPr bwMode="auto">
              <a:xfrm>
                <a:off x="4233864" y="1827214"/>
                <a:ext cx="228600" cy="184150"/>
              </a:xfrm>
              <a:custGeom>
                <a:avLst/>
                <a:gdLst>
                  <a:gd name="T0" fmla="*/ 0 w 136"/>
                  <a:gd name="T1" fmla="*/ 110 h 110"/>
                  <a:gd name="T2" fmla="*/ 27 w 136"/>
                  <a:gd name="T3" fmla="*/ 110 h 110"/>
                  <a:gd name="T4" fmla="*/ 136 w 136"/>
                  <a:gd name="T5" fmla="*/ 0 h 110"/>
                  <a:gd name="T6" fmla="*/ 10 w 136"/>
                  <a:gd name="T7" fmla="*/ 0 h 110"/>
                  <a:gd name="T8" fmla="*/ 0 w 136"/>
                  <a:gd name="T9" fmla="*/ 10 h 110"/>
                  <a:gd name="T10" fmla="*/ 0 w 136"/>
                  <a:gd name="T11" fmla="*/ 110 h 110"/>
                </a:gdLst>
                <a:ahLst/>
                <a:cxnLst>
                  <a:cxn ang="0">
                    <a:pos x="T0" y="T1"/>
                  </a:cxn>
                  <a:cxn ang="0">
                    <a:pos x="T2" y="T3"/>
                  </a:cxn>
                  <a:cxn ang="0">
                    <a:pos x="T4" y="T5"/>
                  </a:cxn>
                  <a:cxn ang="0">
                    <a:pos x="T6" y="T7"/>
                  </a:cxn>
                  <a:cxn ang="0">
                    <a:pos x="T8" y="T9"/>
                  </a:cxn>
                  <a:cxn ang="0">
                    <a:pos x="T10" y="T11"/>
                  </a:cxn>
                </a:cxnLst>
                <a:rect l="0" t="0" r="r" b="b"/>
                <a:pathLst>
                  <a:path w="136" h="110">
                    <a:moveTo>
                      <a:pt x="0" y="110"/>
                    </a:moveTo>
                    <a:cubicBezTo>
                      <a:pt x="27" y="110"/>
                      <a:pt x="27" y="110"/>
                      <a:pt x="27" y="110"/>
                    </a:cubicBezTo>
                    <a:cubicBezTo>
                      <a:pt x="136" y="0"/>
                      <a:pt x="136" y="0"/>
                      <a:pt x="136" y="0"/>
                    </a:cubicBezTo>
                    <a:cubicBezTo>
                      <a:pt x="10" y="0"/>
                      <a:pt x="10" y="0"/>
                      <a:pt x="10" y="0"/>
                    </a:cubicBezTo>
                    <a:cubicBezTo>
                      <a:pt x="5" y="0"/>
                      <a:pt x="0" y="5"/>
                      <a:pt x="0" y="10"/>
                    </a:cubicBezTo>
                    <a:lnTo>
                      <a:pt x="0" y="110"/>
                    </a:lnTo>
                    <a:close/>
                  </a:path>
                </a:pathLst>
              </a:custGeom>
              <a:solidFill>
                <a:schemeClr val="accent1"/>
              </a:solidFill>
              <a:ln>
                <a:noFill/>
              </a:ln>
            </p:spPr>
            <p:txBody>
              <a:bodyPr vert="horz" wrap="square" lIns="89624" tIns="44811" rIns="89624" bIns="44811" numCol="1" anchor="t" anchorCtr="0" compatLnSpc="1">
                <a:prstTxWarp prst="textNoShape">
                  <a:avLst/>
                </a:prstTxWarp>
              </a:bodyPr>
              <a:lstStyle/>
              <a:p>
                <a:pPr algn="ctr" defTabSz="896169" fontAlgn="base">
                  <a:defRPr/>
                </a:pPr>
                <a:endParaRPr lang="en-US" sz="1667">
                  <a:solidFill>
                    <a:srgbClr val="505050"/>
                  </a:solidFill>
                  <a:latin typeface="Segoe UI"/>
                </a:endParaRPr>
              </a:p>
            </p:txBody>
          </p:sp>
        </p:grpSp>
        <p:sp>
          <p:nvSpPr>
            <p:cNvPr id="14" name="TextBox 13">
              <a:extLst>
                <a:ext uri="{FF2B5EF4-FFF2-40B4-BE49-F238E27FC236}">
                  <a16:creationId xmlns:a16="http://schemas.microsoft.com/office/drawing/2014/main" id="{F14D9078-09AE-4DC6-8F94-1918252E9AE2}"/>
                </a:ext>
              </a:extLst>
            </p:cNvPr>
            <p:cNvSpPr txBox="1"/>
            <p:nvPr/>
          </p:nvSpPr>
          <p:spPr>
            <a:xfrm>
              <a:off x="9853528" y="2094964"/>
              <a:ext cx="685930" cy="180086"/>
            </a:xfrm>
            <a:prstGeom prst="rect">
              <a:avLst/>
            </a:prstGeom>
            <a:noFill/>
            <a:ln>
              <a:noFill/>
            </a:ln>
          </p:spPr>
          <p:txBody>
            <a:bodyPr wrap="square" lIns="0" tIns="0" rIns="0" bIns="0" rtlCol="0">
              <a:spAutoFit/>
            </a:bodyPr>
            <a:lstStyle/>
            <a:p>
              <a:pPr algn="ctr" defTabSz="914180">
                <a:lnSpc>
                  <a:spcPct val="90000"/>
                </a:lnSpc>
                <a:spcAft>
                  <a:spcPts val="600"/>
                </a:spcAft>
                <a:defRPr/>
              </a:pPr>
              <a:r>
                <a:rPr lang="en-US" sz="1300">
                  <a:latin typeface="Segoe UI Semibold" panose="020B0702040204020203" pitchFamily="34" charset="0"/>
                </a:rPr>
                <a:t>MOBILE</a:t>
              </a:r>
            </a:p>
          </p:txBody>
        </p:sp>
        <p:grpSp>
          <p:nvGrpSpPr>
            <p:cNvPr id="15" name="phone" descr="phone">
              <a:extLst>
                <a:ext uri="{FF2B5EF4-FFF2-40B4-BE49-F238E27FC236}">
                  <a16:creationId xmlns:a16="http://schemas.microsoft.com/office/drawing/2014/main" id="{2D6C4FA8-360D-45BA-8882-FFF45CA9525A}"/>
                </a:ext>
              </a:extLst>
            </p:cNvPr>
            <p:cNvGrpSpPr/>
            <p:nvPr/>
          </p:nvGrpSpPr>
          <p:grpSpPr>
            <a:xfrm>
              <a:off x="9911605" y="2438291"/>
              <a:ext cx="557122" cy="921857"/>
              <a:chOff x="7648576" y="1841501"/>
              <a:chExt cx="177806" cy="301625"/>
            </a:xfrm>
          </p:grpSpPr>
          <p:sp>
            <p:nvSpPr>
              <p:cNvPr id="16" name="Freeform 48">
                <a:extLst>
                  <a:ext uri="{FF2B5EF4-FFF2-40B4-BE49-F238E27FC236}">
                    <a16:creationId xmlns:a16="http://schemas.microsoft.com/office/drawing/2014/main" id="{9B23AAF6-9487-41C6-8DC1-4C14172F5FB9}"/>
                  </a:ext>
                </a:extLst>
              </p:cNvPr>
              <p:cNvSpPr>
                <a:spLocks/>
              </p:cNvSpPr>
              <p:nvPr/>
            </p:nvSpPr>
            <p:spPr bwMode="auto">
              <a:xfrm>
                <a:off x="7648576" y="2051051"/>
                <a:ext cx="177800" cy="92075"/>
              </a:xfrm>
              <a:custGeom>
                <a:avLst/>
                <a:gdLst>
                  <a:gd name="T0" fmla="*/ 53 w 106"/>
                  <a:gd name="T1" fmla="*/ 0 h 54"/>
                  <a:gd name="T2" fmla="*/ 0 w 106"/>
                  <a:gd name="T3" fmla="*/ 16 h 54"/>
                  <a:gd name="T4" fmla="*/ 0 w 106"/>
                  <a:gd name="T5" fmla="*/ 44 h 54"/>
                  <a:gd name="T6" fmla="*/ 9 w 106"/>
                  <a:gd name="T7" fmla="*/ 54 h 54"/>
                  <a:gd name="T8" fmla="*/ 96 w 106"/>
                  <a:gd name="T9" fmla="*/ 54 h 54"/>
                  <a:gd name="T10" fmla="*/ 106 w 106"/>
                  <a:gd name="T11" fmla="*/ 44 h 54"/>
                  <a:gd name="T12" fmla="*/ 106 w 106"/>
                  <a:gd name="T13" fmla="*/ 16 h 54"/>
                  <a:gd name="T14" fmla="*/ 53 w 106"/>
                  <a:gd name="T15" fmla="*/ 0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54">
                    <a:moveTo>
                      <a:pt x="53" y="0"/>
                    </a:moveTo>
                    <a:cubicBezTo>
                      <a:pt x="0" y="16"/>
                      <a:pt x="0" y="16"/>
                      <a:pt x="0" y="16"/>
                    </a:cubicBezTo>
                    <a:cubicBezTo>
                      <a:pt x="0" y="44"/>
                      <a:pt x="0" y="44"/>
                      <a:pt x="0" y="44"/>
                    </a:cubicBezTo>
                    <a:cubicBezTo>
                      <a:pt x="0" y="49"/>
                      <a:pt x="4" y="54"/>
                      <a:pt x="9" y="54"/>
                    </a:cubicBezTo>
                    <a:cubicBezTo>
                      <a:pt x="96" y="54"/>
                      <a:pt x="96" y="54"/>
                      <a:pt x="96" y="54"/>
                    </a:cubicBezTo>
                    <a:cubicBezTo>
                      <a:pt x="102" y="54"/>
                      <a:pt x="106" y="49"/>
                      <a:pt x="106" y="44"/>
                    </a:cubicBezTo>
                    <a:cubicBezTo>
                      <a:pt x="106" y="16"/>
                      <a:pt x="106" y="16"/>
                      <a:pt x="106" y="16"/>
                    </a:cubicBezTo>
                    <a:lnTo>
                      <a:pt x="53" y="0"/>
                    </a:lnTo>
                    <a:close/>
                  </a:path>
                </a:pathLst>
              </a:custGeom>
              <a:solidFill>
                <a:schemeClr val="accent1"/>
              </a:solidFill>
              <a:ln>
                <a:noFill/>
              </a:ln>
            </p:spPr>
            <p:txBody>
              <a:bodyPr vert="horz" wrap="square" lIns="89624" tIns="44811" rIns="89624" bIns="44811" numCol="1" anchor="t" anchorCtr="0" compatLnSpc="1">
                <a:prstTxWarp prst="textNoShape">
                  <a:avLst/>
                </a:prstTxWarp>
              </a:bodyPr>
              <a:lstStyle/>
              <a:p>
                <a:pPr algn="ctr" defTabSz="896169" fontAlgn="base">
                  <a:defRPr/>
                </a:pPr>
                <a:endParaRPr lang="en-US" sz="1667">
                  <a:solidFill>
                    <a:srgbClr val="505050"/>
                  </a:solidFill>
                  <a:latin typeface="Segoe UI"/>
                </a:endParaRPr>
              </a:p>
            </p:txBody>
          </p:sp>
          <p:sp>
            <p:nvSpPr>
              <p:cNvPr id="17" name="Rectangle 16">
                <a:extLst>
                  <a:ext uri="{FF2B5EF4-FFF2-40B4-BE49-F238E27FC236}">
                    <a16:creationId xmlns:a16="http://schemas.microsoft.com/office/drawing/2014/main" id="{EE1BAACD-C7C4-49B6-B8D6-EA2007547BA3}"/>
                  </a:ext>
                </a:extLst>
              </p:cNvPr>
              <p:cNvSpPr>
                <a:spLocks noChangeArrowheads="1"/>
              </p:cNvSpPr>
              <p:nvPr/>
            </p:nvSpPr>
            <p:spPr bwMode="auto">
              <a:xfrm>
                <a:off x="7721601" y="2100264"/>
                <a:ext cx="33338" cy="19050"/>
              </a:xfrm>
              <a:prstGeom prst="rect">
                <a:avLst/>
              </a:prstGeom>
              <a:solidFill>
                <a:srgbClr val="4FE4FF"/>
              </a:solidFill>
              <a:ln>
                <a:noFill/>
              </a:ln>
            </p:spPr>
            <p:txBody>
              <a:bodyPr vert="horz" wrap="square" lIns="89624" tIns="44811" rIns="89624" bIns="44811" numCol="1" anchor="t" anchorCtr="0" compatLnSpc="1">
                <a:prstTxWarp prst="textNoShape">
                  <a:avLst/>
                </a:prstTxWarp>
              </a:bodyPr>
              <a:lstStyle/>
              <a:p>
                <a:pPr algn="ctr" defTabSz="896169" fontAlgn="base">
                  <a:defRPr/>
                </a:pPr>
                <a:endParaRPr lang="en-US" sz="1667">
                  <a:solidFill>
                    <a:srgbClr val="505050"/>
                  </a:solidFill>
                  <a:latin typeface="Segoe UI"/>
                </a:endParaRPr>
              </a:p>
            </p:txBody>
          </p:sp>
          <p:sp>
            <p:nvSpPr>
              <p:cNvPr id="18" name="Freeform 50">
                <a:extLst>
                  <a:ext uri="{FF2B5EF4-FFF2-40B4-BE49-F238E27FC236}">
                    <a16:creationId xmlns:a16="http://schemas.microsoft.com/office/drawing/2014/main" id="{3BA7568A-896B-4C53-99E9-181A5EA8F3CA}"/>
                  </a:ext>
                </a:extLst>
              </p:cNvPr>
              <p:cNvSpPr>
                <a:spLocks/>
              </p:cNvSpPr>
              <p:nvPr/>
            </p:nvSpPr>
            <p:spPr bwMode="auto">
              <a:xfrm>
                <a:off x="7648582" y="1841501"/>
                <a:ext cx="177800" cy="236538"/>
              </a:xfrm>
              <a:custGeom>
                <a:avLst/>
                <a:gdLst>
                  <a:gd name="T0" fmla="*/ 96 w 106"/>
                  <a:gd name="T1" fmla="*/ 0 h 141"/>
                  <a:gd name="T2" fmla="*/ 9 w 106"/>
                  <a:gd name="T3" fmla="*/ 0 h 141"/>
                  <a:gd name="T4" fmla="*/ 0 w 106"/>
                  <a:gd name="T5" fmla="*/ 9 h 141"/>
                  <a:gd name="T6" fmla="*/ 0 w 106"/>
                  <a:gd name="T7" fmla="*/ 140 h 141"/>
                  <a:gd name="T8" fmla="*/ 106 w 106"/>
                  <a:gd name="T9" fmla="*/ 141 h 141"/>
                  <a:gd name="T10" fmla="*/ 106 w 106"/>
                  <a:gd name="T11" fmla="*/ 9 h 141"/>
                  <a:gd name="T12" fmla="*/ 96 w 106"/>
                  <a:gd name="T13" fmla="*/ 0 h 141"/>
                </a:gdLst>
                <a:ahLst/>
                <a:cxnLst>
                  <a:cxn ang="0">
                    <a:pos x="T0" y="T1"/>
                  </a:cxn>
                  <a:cxn ang="0">
                    <a:pos x="T2" y="T3"/>
                  </a:cxn>
                  <a:cxn ang="0">
                    <a:pos x="T4" y="T5"/>
                  </a:cxn>
                  <a:cxn ang="0">
                    <a:pos x="T6" y="T7"/>
                  </a:cxn>
                  <a:cxn ang="0">
                    <a:pos x="T8" y="T9"/>
                  </a:cxn>
                  <a:cxn ang="0">
                    <a:pos x="T10" y="T11"/>
                  </a:cxn>
                  <a:cxn ang="0">
                    <a:pos x="T12" y="T13"/>
                  </a:cxn>
                </a:cxnLst>
                <a:rect l="0" t="0" r="r" b="b"/>
                <a:pathLst>
                  <a:path w="106" h="141">
                    <a:moveTo>
                      <a:pt x="96" y="0"/>
                    </a:moveTo>
                    <a:cubicBezTo>
                      <a:pt x="9" y="0"/>
                      <a:pt x="9" y="0"/>
                      <a:pt x="9" y="0"/>
                    </a:cubicBezTo>
                    <a:cubicBezTo>
                      <a:pt x="4" y="0"/>
                      <a:pt x="0" y="4"/>
                      <a:pt x="0" y="9"/>
                    </a:cubicBezTo>
                    <a:cubicBezTo>
                      <a:pt x="0" y="140"/>
                      <a:pt x="0" y="140"/>
                      <a:pt x="0" y="140"/>
                    </a:cubicBezTo>
                    <a:cubicBezTo>
                      <a:pt x="106" y="141"/>
                      <a:pt x="106" y="141"/>
                      <a:pt x="106" y="141"/>
                    </a:cubicBezTo>
                    <a:cubicBezTo>
                      <a:pt x="106" y="9"/>
                      <a:pt x="106" y="9"/>
                      <a:pt x="106" y="9"/>
                    </a:cubicBezTo>
                    <a:cubicBezTo>
                      <a:pt x="106" y="4"/>
                      <a:pt x="102" y="0"/>
                      <a:pt x="96" y="0"/>
                    </a:cubicBezTo>
                    <a:close/>
                  </a:path>
                </a:pathLst>
              </a:custGeom>
              <a:solidFill>
                <a:srgbClr val="4FE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24" tIns="44811" rIns="89624" bIns="44811" numCol="1" anchor="t" anchorCtr="0" compatLnSpc="1">
                <a:prstTxWarp prst="textNoShape">
                  <a:avLst/>
                </a:prstTxWarp>
              </a:bodyPr>
              <a:lstStyle/>
              <a:p>
                <a:pPr algn="ctr" defTabSz="896169" fontAlgn="base">
                  <a:defRPr/>
                </a:pPr>
                <a:endParaRPr lang="en-US" sz="1667">
                  <a:solidFill>
                    <a:srgbClr val="505050"/>
                  </a:solidFill>
                  <a:latin typeface="Segoe UI"/>
                </a:endParaRPr>
              </a:p>
            </p:txBody>
          </p:sp>
          <p:sp>
            <p:nvSpPr>
              <p:cNvPr id="19" name="Freeform 175">
                <a:extLst>
                  <a:ext uri="{FF2B5EF4-FFF2-40B4-BE49-F238E27FC236}">
                    <a16:creationId xmlns:a16="http://schemas.microsoft.com/office/drawing/2014/main" id="{484E0B39-BCBA-4617-A721-11BEBB1A993B}"/>
                  </a:ext>
                </a:extLst>
              </p:cNvPr>
              <p:cNvSpPr>
                <a:spLocks/>
              </p:cNvSpPr>
              <p:nvPr/>
            </p:nvSpPr>
            <p:spPr bwMode="auto">
              <a:xfrm>
                <a:off x="7648576" y="1841501"/>
                <a:ext cx="177800" cy="234950"/>
              </a:xfrm>
              <a:custGeom>
                <a:avLst/>
                <a:gdLst>
                  <a:gd name="T0" fmla="*/ 106 w 106"/>
                  <a:gd name="T1" fmla="*/ 9 h 140"/>
                  <a:gd name="T2" fmla="*/ 96 w 106"/>
                  <a:gd name="T3" fmla="*/ 0 h 140"/>
                  <a:gd name="T4" fmla="*/ 9 w 106"/>
                  <a:gd name="T5" fmla="*/ 0 h 140"/>
                  <a:gd name="T6" fmla="*/ 0 w 106"/>
                  <a:gd name="T7" fmla="*/ 9 h 140"/>
                  <a:gd name="T8" fmla="*/ 0 w 106"/>
                  <a:gd name="T9" fmla="*/ 140 h 140"/>
                  <a:gd name="T10" fmla="*/ 106 w 106"/>
                  <a:gd name="T11" fmla="*/ 34 h 140"/>
                  <a:gd name="T12" fmla="*/ 106 w 106"/>
                  <a:gd name="T13" fmla="*/ 9 h 140"/>
                </a:gdLst>
                <a:ahLst/>
                <a:cxnLst>
                  <a:cxn ang="0">
                    <a:pos x="T0" y="T1"/>
                  </a:cxn>
                  <a:cxn ang="0">
                    <a:pos x="T2" y="T3"/>
                  </a:cxn>
                  <a:cxn ang="0">
                    <a:pos x="T4" y="T5"/>
                  </a:cxn>
                  <a:cxn ang="0">
                    <a:pos x="T6" y="T7"/>
                  </a:cxn>
                  <a:cxn ang="0">
                    <a:pos x="T8" y="T9"/>
                  </a:cxn>
                  <a:cxn ang="0">
                    <a:pos x="T10" y="T11"/>
                  </a:cxn>
                  <a:cxn ang="0">
                    <a:pos x="T12" y="T13"/>
                  </a:cxn>
                </a:cxnLst>
                <a:rect l="0" t="0" r="r" b="b"/>
                <a:pathLst>
                  <a:path w="106" h="140">
                    <a:moveTo>
                      <a:pt x="106" y="9"/>
                    </a:moveTo>
                    <a:cubicBezTo>
                      <a:pt x="106" y="4"/>
                      <a:pt x="102" y="0"/>
                      <a:pt x="96" y="0"/>
                    </a:cubicBezTo>
                    <a:cubicBezTo>
                      <a:pt x="9" y="0"/>
                      <a:pt x="9" y="0"/>
                      <a:pt x="9" y="0"/>
                    </a:cubicBezTo>
                    <a:cubicBezTo>
                      <a:pt x="4" y="0"/>
                      <a:pt x="0" y="4"/>
                      <a:pt x="0" y="9"/>
                    </a:cubicBezTo>
                    <a:cubicBezTo>
                      <a:pt x="0" y="140"/>
                      <a:pt x="0" y="140"/>
                      <a:pt x="0" y="140"/>
                    </a:cubicBezTo>
                    <a:cubicBezTo>
                      <a:pt x="106" y="34"/>
                      <a:pt x="106" y="34"/>
                      <a:pt x="106" y="34"/>
                    </a:cubicBezTo>
                    <a:lnTo>
                      <a:pt x="106" y="9"/>
                    </a:lnTo>
                    <a:close/>
                  </a:path>
                </a:pathLst>
              </a:custGeom>
              <a:solidFill>
                <a:schemeClr val="accent1"/>
              </a:solidFill>
              <a:ln>
                <a:noFill/>
              </a:ln>
            </p:spPr>
            <p:txBody>
              <a:bodyPr vert="horz" wrap="square" lIns="89624" tIns="44811" rIns="89624" bIns="44811" numCol="1" anchor="t" anchorCtr="0" compatLnSpc="1">
                <a:prstTxWarp prst="textNoShape">
                  <a:avLst/>
                </a:prstTxWarp>
              </a:bodyPr>
              <a:lstStyle/>
              <a:p>
                <a:pPr algn="ctr" defTabSz="896169" fontAlgn="base">
                  <a:defRPr/>
                </a:pPr>
                <a:endParaRPr lang="en-US" sz="1667">
                  <a:solidFill>
                    <a:srgbClr val="505050"/>
                  </a:solidFill>
                  <a:latin typeface="Segoe UI"/>
                </a:endParaRPr>
              </a:p>
            </p:txBody>
          </p:sp>
        </p:grpSp>
      </p:grpSp>
      <p:grpSp>
        <p:nvGrpSpPr>
          <p:cNvPr id="27" name="Group 26">
            <a:extLst>
              <a:ext uri="{FF2B5EF4-FFF2-40B4-BE49-F238E27FC236}">
                <a16:creationId xmlns:a16="http://schemas.microsoft.com/office/drawing/2014/main" id="{ECEB5BB1-9EEA-4A4B-90ED-822FAB6DE264}"/>
              </a:ext>
            </a:extLst>
          </p:cNvPr>
          <p:cNvGrpSpPr/>
          <p:nvPr/>
        </p:nvGrpSpPr>
        <p:grpSpPr>
          <a:xfrm>
            <a:off x="1487526" y="3929910"/>
            <a:ext cx="1754699" cy="664327"/>
            <a:chOff x="474924" y="2957810"/>
            <a:chExt cx="9253607" cy="3077297"/>
          </a:xfrm>
          <a:solidFill>
            <a:srgbClr val="00A4EF"/>
          </a:solidFill>
        </p:grpSpPr>
        <p:sp>
          <p:nvSpPr>
            <p:cNvPr id="25" name="TextBox 24">
              <a:extLst>
                <a:ext uri="{FF2B5EF4-FFF2-40B4-BE49-F238E27FC236}">
                  <a16:creationId xmlns:a16="http://schemas.microsoft.com/office/drawing/2014/main" id="{F464B13D-ECDB-4868-A7A0-9D0A1CA2AF07}"/>
                </a:ext>
              </a:extLst>
            </p:cNvPr>
            <p:cNvSpPr txBox="1"/>
            <p:nvPr/>
          </p:nvSpPr>
          <p:spPr>
            <a:xfrm>
              <a:off x="474924" y="2957810"/>
              <a:ext cx="9253607" cy="3077297"/>
            </a:xfrm>
            <a:prstGeom prst="rect">
              <a:avLst/>
            </a:prstGeom>
            <a:grpFill/>
          </p:spPr>
          <p:txBody>
            <a:bodyPr wrap="square" lIns="238963" tIns="191169" rIns="238963" bIns="191169" rtlCol="0" anchor="ctr">
              <a:noAutofit/>
            </a:bodyPr>
            <a:lstStyle>
              <a:defPPr>
                <a:defRPr lang="en-US"/>
              </a:defPPr>
              <a:lvl1pPr algn="ctr" defTabSz="914224">
                <a:lnSpc>
                  <a:spcPct val="90000"/>
                </a:lnSpc>
                <a:defRPr sz="2000" kern="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defRPr>
              </a:lvl1pPr>
            </a:lstStyle>
            <a:p>
              <a:pPr defTabSz="913804">
                <a:defRPr/>
              </a:pPr>
              <a:endParaRPr lang="en-US" sz="1333" b="1">
                <a:solidFill>
                  <a:srgbClr val="FFFFFF"/>
                </a:solidFill>
                <a:latin typeface="Segoe UI"/>
              </a:endParaRPr>
            </a:p>
          </p:txBody>
        </p:sp>
        <p:sp>
          <p:nvSpPr>
            <p:cNvPr id="26" name="TextBox 25">
              <a:extLst>
                <a:ext uri="{FF2B5EF4-FFF2-40B4-BE49-F238E27FC236}">
                  <a16:creationId xmlns:a16="http://schemas.microsoft.com/office/drawing/2014/main" id="{0DE719C6-101A-489B-8F14-48C6062AC11D}"/>
                </a:ext>
              </a:extLst>
            </p:cNvPr>
            <p:cNvSpPr txBox="1"/>
            <p:nvPr/>
          </p:nvSpPr>
          <p:spPr>
            <a:xfrm>
              <a:off x="532407" y="3148827"/>
              <a:ext cx="9162736" cy="2618702"/>
            </a:xfrm>
            <a:prstGeom prst="rect">
              <a:avLst/>
            </a:prstGeom>
            <a:grpFill/>
          </p:spPr>
          <p:txBody>
            <a:bodyPr wrap="square" lIns="238963" tIns="191169" rIns="238963" bIns="191169"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defTabSz="913804">
                <a:defRPr/>
              </a:pPr>
              <a:r>
                <a:rPr lang="en-US" sz="2000">
                  <a:solidFill>
                    <a:srgbClr val="FFFFFF"/>
                  </a:solidFill>
                  <a:latin typeface="Segoe UI Semibold"/>
                  <a:cs typeface="Segoe UI Semibold"/>
                </a:rPr>
                <a:t>Windows</a:t>
              </a:r>
            </a:p>
          </p:txBody>
        </p:sp>
      </p:grpSp>
      <p:grpSp>
        <p:nvGrpSpPr>
          <p:cNvPr id="31" name="Group 30">
            <a:extLst>
              <a:ext uri="{FF2B5EF4-FFF2-40B4-BE49-F238E27FC236}">
                <a16:creationId xmlns:a16="http://schemas.microsoft.com/office/drawing/2014/main" id="{3C1A27D6-13BC-4252-B815-4E8D49A51482}"/>
              </a:ext>
            </a:extLst>
          </p:cNvPr>
          <p:cNvGrpSpPr/>
          <p:nvPr/>
        </p:nvGrpSpPr>
        <p:grpSpPr>
          <a:xfrm>
            <a:off x="1480905" y="4645719"/>
            <a:ext cx="1761321" cy="664327"/>
            <a:chOff x="474924" y="2957810"/>
            <a:chExt cx="9253607" cy="3077297"/>
          </a:xfrm>
          <a:solidFill>
            <a:srgbClr val="2C3E50"/>
          </a:solidFill>
        </p:grpSpPr>
        <p:sp>
          <p:nvSpPr>
            <p:cNvPr id="29" name="TextBox 28">
              <a:extLst>
                <a:ext uri="{FF2B5EF4-FFF2-40B4-BE49-F238E27FC236}">
                  <a16:creationId xmlns:a16="http://schemas.microsoft.com/office/drawing/2014/main" id="{CE016C4C-086A-48BD-9A4B-FFCE1417A6E1}"/>
                </a:ext>
              </a:extLst>
            </p:cNvPr>
            <p:cNvSpPr txBox="1"/>
            <p:nvPr/>
          </p:nvSpPr>
          <p:spPr>
            <a:xfrm>
              <a:off x="474924" y="2957810"/>
              <a:ext cx="9253607" cy="3077297"/>
            </a:xfrm>
            <a:prstGeom prst="rect">
              <a:avLst/>
            </a:prstGeom>
            <a:grpFill/>
          </p:spPr>
          <p:txBody>
            <a:bodyPr wrap="square" lIns="238963" tIns="191169" rIns="238963" bIns="191169" rtlCol="0" anchor="ctr">
              <a:noAutofit/>
            </a:bodyPr>
            <a:lstStyle>
              <a:defPPr>
                <a:defRPr lang="en-US"/>
              </a:defPPr>
              <a:lvl1pPr algn="ctr" defTabSz="914224">
                <a:lnSpc>
                  <a:spcPct val="90000"/>
                </a:lnSpc>
                <a:defRPr sz="2000" kern="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defRPr>
              </a:lvl1pPr>
            </a:lstStyle>
            <a:p>
              <a:pPr defTabSz="913804">
                <a:defRPr/>
              </a:pPr>
              <a:endParaRPr lang="en-US" sz="1333" b="1">
                <a:solidFill>
                  <a:srgbClr val="FFFFFF"/>
                </a:solidFill>
                <a:latin typeface="Segoe UI"/>
              </a:endParaRPr>
            </a:p>
          </p:txBody>
        </p:sp>
        <p:sp>
          <p:nvSpPr>
            <p:cNvPr id="30" name="TextBox 29">
              <a:extLst>
                <a:ext uri="{FF2B5EF4-FFF2-40B4-BE49-F238E27FC236}">
                  <a16:creationId xmlns:a16="http://schemas.microsoft.com/office/drawing/2014/main" id="{638EF1FE-1740-496A-87C9-60CA58846385}"/>
                </a:ext>
              </a:extLst>
            </p:cNvPr>
            <p:cNvSpPr txBox="1"/>
            <p:nvPr/>
          </p:nvSpPr>
          <p:spPr>
            <a:xfrm>
              <a:off x="532407" y="3148827"/>
              <a:ext cx="9162736" cy="2618702"/>
            </a:xfrm>
            <a:prstGeom prst="rect">
              <a:avLst/>
            </a:prstGeom>
            <a:grpFill/>
          </p:spPr>
          <p:txBody>
            <a:bodyPr wrap="square" lIns="238963" tIns="191169" rIns="238963" bIns="191169"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defTabSz="913804">
                <a:defRPr/>
              </a:pPr>
              <a:r>
                <a:rPr lang="en-US" sz="2000">
                  <a:solidFill>
                    <a:srgbClr val="FFFFFF"/>
                  </a:solidFill>
                  <a:latin typeface="Segoe UI Semibold"/>
                  <a:cs typeface="Segoe UI Semibold"/>
                </a:rPr>
                <a:t>macOS</a:t>
              </a:r>
            </a:p>
          </p:txBody>
        </p:sp>
      </p:grpSp>
      <p:grpSp>
        <p:nvGrpSpPr>
          <p:cNvPr id="35" name="Group 34">
            <a:extLst>
              <a:ext uri="{FF2B5EF4-FFF2-40B4-BE49-F238E27FC236}">
                <a16:creationId xmlns:a16="http://schemas.microsoft.com/office/drawing/2014/main" id="{2844C7F4-492F-446C-BE6A-9DA71124F4ED}"/>
              </a:ext>
            </a:extLst>
          </p:cNvPr>
          <p:cNvGrpSpPr/>
          <p:nvPr/>
        </p:nvGrpSpPr>
        <p:grpSpPr>
          <a:xfrm>
            <a:off x="3297870" y="3927547"/>
            <a:ext cx="1754699" cy="664327"/>
            <a:chOff x="474924" y="2957810"/>
            <a:chExt cx="9253607" cy="3077297"/>
          </a:xfrm>
          <a:solidFill>
            <a:srgbClr val="B455B6"/>
          </a:solidFill>
        </p:grpSpPr>
        <p:sp>
          <p:nvSpPr>
            <p:cNvPr id="33" name="TextBox 32">
              <a:extLst>
                <a:ext uri="{FF2B5EF4-FFF2-40B4-BE49-F238E27FC236}">
                  <a16:creationId xmlns:a16="http://schemas.microsoft.com/office/drawing/2014/main" id="{AB9E99C8-552D-4BBE-B454-482818003B35}"/>
                </a:ext>
              </a:extLst>
            </p:cNvPr>
            <p:cNvSpPr txBox="1"/>
            <p:nvPr/>
          </p:nvSpPr>
          <p:spPr>
            <a:xfrm>
              <a:off x="474924" y="2957810"/>
              <a:ext cx="9253607" cy="3077297"/>
            </a:xfrm>
            <a:prstGeom prst="rect">
              <a:avLst/>
            </a:prstGeom>
            <a:grpFill/>
          </p:spPr>
          <p:txBody>
            <a:bodyPr wrap="square" lIns="238963" tIns="191169" rIns="238963" bIns="191169" rtlCol="0" anchor="ctr">
              <a:noAutofit/>
            </a:bodyPr>
            <a:lstStyle>
              <a:defPPr>
                <a:defRPr lang="en-US"/>
              </a:defPPr>
              <a:lvl1pPr algn="ctr" defTabSz="914224">
                <a:lnSpc>
                  <a:spcPct val="90000"/>
                </a:lnSpc>
                <a:defRPr sz="2000" kern="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defRPr>
              </a:lvl1pPr>
            </a:lstStyle>
            <a:p>
              <a:pPr defTabSz="913804">
                <a:defRPr/>
              </a:pPr>
              <a:endParaRPr lang="en-US" sz="1333" b="1">
                <a:solidFill>
                  <a:srgbClr val="FFFFFF"/>
                </a:solidFill>
                <a:latin typeface="Segoe UI"/>
              </a:endParaRPr>
            </a:p>
          </p:txBody>
        </p:sp>
        <p:sp>
          <p:nvSpPr>
            <p:cNvPr id="34" name="TextBox 33">
              <a:extLst>
                <a:ext uri="{FF2B5EF4-FFF2-40B4-BE49-F238E27FC236}">
                  <a16:creationId xmlns:a16="http://schemas.microsoft.com/office/drawing/2014/main" id="{B4C97505-D17B-433B-9600-077FAEEA7FAA}"/>
                </a:ext>
              </a:extLst>
            </p:cNvPr>
            <p:cNvSpPr txBox="1"/>
            <p:nvPr/>
          </p:nvSpPr>
          <p:spPr>
            <a:xfrm>
              <a:off x="532407" y="3148827"/>
              <a:ext cx="9162736" cy="2618702"/>
            </a:xfrm>
            <a:prstGeom prst="rect">
              <a:avLst/>
            </a:prstGeom>
            <a:grpFill/>
          </p:spPr>
          <p:txBody>
            <a:bodyPr wrap="square" lIns="238963" tIns="191169" rIns="238963" bIns="191169"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defTabSz="913804">
                <a:defRPr/>
              </a:pPr>
              <a:r>
                <a:rPr lang="en-US" sz="2000">
                  <a:solidFill>
                    <a:srgbClr val="FFFFFF"/>
                  </a:solidFill>
                  <a:latin typeface="Segoe UI Semibold"/>
                  <a:cs typeface="Segoe UI Semibold"/>
                </a:rPr>
                <a:t>iOS</a:t>
              </a:r>
            </a:p>
          </p:txBody>
        </p:sp>
      </p:grpSp>
      <p:grpSp>
        <p:nvGrpSpPr>
          <p:cNvPr id="39" name="Group 38">
            <a:extLst>
              <a:ext uri="{FF2B5EF4-FFF2-40B4-BE49-F238E27FC236}">
                <a16:creationId xmlns:a16="http://schemas.microsoft.com/office/drawing/2014/main" id="{2EA59245-1170-41C9-9D0A-567D6BF47620}"/>
              </a:ext>
            </a:extLst>
          </p:cNvPr>
          <p:cNvGrpSpPr/>
          <p:nvPr/>
        </p:nvGrpSpPr>
        <p:grpSpPr>
          <a:xfrm>
            <a:off x="3299285" y="4637454"/>
            <a:ext cx="1754699" cy="664327"/>
            <a:chOff x="474924" y="2957810"/>
            <a:chExt cx="9253607" cy="3077297"/>
          </a:xfrm>
          <a:solidFill>
            <a:srgbClr val="77D065"/>
          </a:solidFill>
        </p:grpSpPr>
        <p:sp>
          <p:nvSpPr>
            <p:cNvPr id="37" name="TextBox 36">
              <a:extLst>
                <a:ext uri="{FF2B5EF4-FFF2-40B4-BE49-F238E27FC236}">
                  <a16:creationId xmlns:a16="http://schemas.microsoft.com/office/drawing/2014/main" id="{459F19CA-17DC-410F-B4B9-AF185962737D}"/>
                </a:ext>
              </a:extLst>
            </p:cNvPr>
            <p:cNvSpPr txBox="1"/>
            <p:nvPr/>
          </p:nvSpPr>
          <p:spPr>
            <a:xfrm>
              <a:off x="474924" y="2957810"/>
              <a:ext cx="9253607" cy="3077297"/>
            </a:xfrm>
            <a:prstGeom prst="rect">
              <a:avLst/>
            </a:prstGeom>
            <a:grpFill/>
          </p:spPr>
          <p:txBody>
            <a:bodyPr wrap="square" lIns="238963" tIns="191169" rIns="238963" bIns="191169" rtlCol="0" anchor="ctr">
              <a:noAutofit/>
            </a:bodyPr>
            <a:lstStyle>
              <a:defPPr>
                <a:defRPr lang="en-US"/>
              </a:defPPr>
              <a:lvl1pPr algn="ctr" defTabSz="914224">
                <a:lnSpc>
                  <a:spcPct val="90000"/>
                </a:lnSpc>
                <a:defRPr sz="2000" kern="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defRPr>
              </a:lvl1pPr>
            </a:lstStyle>
            <a:p>
              <a:pPr defTabSz="913804">
                <a:defRPr/>
              </a:pPr>
              <a:endParaRPr lang="en-US" sz="1333" b="1">
                <a:solidFill>
                  <a:srgbClr val="FFFFFF"/>
                </a:solidFill>
                <a:latin typeface="Segoe UI"/>
              </a:endParaRPr>
            </a:p>
          </p:txBody>
        </p:sp>
        <p:sp>
          <p:nvSpPr>
            <p:cNvPr id="38" name="TextBox 37">
              <a:extLst>
                <a:ext uri="{FF2B5EF4-FFF2-40B4-BE49-F238E27FC236}">
                  <a16:creationId xmlns:a16="http://schemas.microsoft.com/office/drawing/2014/main" id="{19856E43-1D63-4C31-9D18-0EB2AEBB6F52}"/>
                </a:ext>
              </a:extLst>
            </p:cNvPr>
            <p:cNvSpPr txBox="1"/>
            <p:nvPr/>
          </p:nvSpPr>
          <p:spPr>
            <a:xfrm>
              <a:off x="532407" y="3148827"/>
              <a:ext cx="9162736" cy="2618702"/>
            </a:xfrm>
            <a:prstGeom prst="rect">
              <a:avLst/>
            </a:prstGeom>
            <a:grpFill/>
          </p:spPr>
          <p:txBody>
            <a:bodyPr wrap="square" lIns="238963" tIns="191169" rIns="238963" bIns="191169"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defTabSz="913804">
                <a:defRPr/>
              </a:pPr>
              <a:r>
                <a:rPr lang="en-US" sz="2000">
                  <a:solidFill>
                    <a:srgbClr val="FFFFFF"/>
                  </a:solidFill>
                  <a:latin typeface="Segoe UI Semibold"/>
                  <a:cs typeface="Segoe UI Semibold"/>
                </a:rPr>
                <a:t>Android</a:t>
              </a:r>
            </a:p>
          </p:txBody>
        </p:sp>
      </p:grpSp>
      <p:sp>
        <p:nvSpPr>
          <p:cNvPr id="36" name="TextBox 35">
            <a:extLst>
              <a:ext uri="{FF2B5EF4-FFF2-40B4-BE49-F238E27FC236}">
                <a16:creationId xmlns:a16="http://schemas.microsoft.com/office/drawing/2014/main" id="{848069B7-72F2-4412-9490-6B27F7522FEF}"/>
              </a:ext>
            </a:extLst>
          </p:cNvPr>
          <p:cNvSpPr txBox="1"/>
          <p:nvPr/>
        </p:nvSpPr>
        <p:spPr>
          <a:xfrm>
            <a:off x="1470151" y="3263534"/>
            <a:ext cx="3531436" cy="565324"/>
          </a:xfrm>
          <a:prstGeom prst="rect">
            <a:avLst/>
          </a:prstGeom>
          <a:solidFill>
            <a:schemeClr val="accent1">
              <a:alpha val="10196"/>
            </a:schemeClr>
          </a:solidFill>
        </p:spPr>
        <p:txBody>
          <a:bodyPr wrap="square" lIns="238963" tIns="191169" rIns="238963" bIns="191169"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defTabSz="913804">
              <a:defRPr/>
            </a:pPr>
            <a:r>
              <a:rPr lang="en-US" sz="3000">
                <a:solidFill>
                  <a:srgbClr val="FFFFFF"/>
                </a:solidFill>
                <a:latin typeface="Segoe UI Semibold"/>
                <a:cs typeface="Segoe UI Semibold"/>
              </a:rPr>
              <a:t>.NET MAUI </a:t>
            </a:r>
          </a:p>
        </p:txBody>
      </p:sp>
      <p:sp>
        <p:nvSpPr>
          <p:cNvPr id="59" name="Text Placeholder 2">
            <a:extLst>
              <a:ext uri="{FF2B5EF4-FFF2-40B4-BE49-F238E27FC236}">
                <a16:creationId xmlns:a16="http://schemas.microsoft.com/office/drawing/2014/main" id="{5EE166D0-AC5D-4A45-ACDE-08D38C4FFAF1}"/>
              </a:ext>
            </a:extLst>
          </p:cNvPr>
          <p:cNvSpPr txBox="1">
            <a:spLocks/>
          </p:cNvSpPr>
          <p:nvPr/>
        </p:nvSpPr>
        <p:spPr>
          <a:xfrm>
            <a:off x="6930137" y="3897462"/>
            <a:ext cx="4992578" cy="2652676"/>
          </a:xfrm>
          <a:prstGeom prst="rect">
            <a:avLst/>
          </a:prstGeom>
          <a:solidFill>
            <a:srgbClr val="4A0851"/>
          </a:solidFill>
        </p:spPr>
        <p:txBody>
          <a:bodyPr vert="horz" wrap="square" lIns="146275" tIns="91421" rIns="146275" bIns="91421" rtlCol="0" anchor="t">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20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1765" dirty="0">
                <a:solidFill>
                  <a:schemeClr val="bg1"/>
                </a:solidFill>
                <a:latin typeface="Segoe UI Light" panose="020B0502040204020203" pitchFamily="34" charset="0"/>
                <a:cs typeface="Segoe UI Light" panose="020B0502040204020203" pitchFamily="34" charset="0"/>
              </a:rPr>
              <a:t>File | New</a:t>
            </a:r>
          </a:p>
          <a:p>
            <a:pPr marL="457089" indent="-457089"/>
            <a:r>
              <a:rPr lang="en-US" sz="1372" dirty="0">
                <a:solidFill>
                  <a:schemeClr val="bg1"/>
                </a:solidFill>
                <a:latin typeface="Segoe UI"/>
                <a:cs typeface="Segoe UI"/>
              </a:rPr>
              <a:t>Multi-platform App UI (.NET)</a:t>
            </a:r>
          </a:p>
          <a:p>
            <a:pPr marL="457089" indent="-457089"/>
            <a:endParaRPr lang="en-US" sz="1372" dirty="0">
              <a:solidFill>
                <a:schemeClr val="bg1"/>
              </a:solidFill>
              <a:latin typeface="Segoe UI"/>
              <a:cs typeface="Segoe UI"/>
            </a:endParaRPr>
          </a:p>
          <a:p>
            <a:pPr marL="0" indent="0">
              <a:buNone/>
            </a:pPr>
            <a:r>
              <a:rPr lang="en-US" sz="1765" dirty="0">
                <a:solidFill>
                  <a:schemeClr val="bg1"/>
                </a:solidFill>
                <a:latin typeface="Segoe UI Light"/>
                <a:cs typeface="Segoe UI"/>
              </a:rPr>
              <a:t>CLI</a:t>
            </a:r>
          </a:p>
          <a:p>
            <a:pPr marL="335834" indent="-335834"/>
            <a:r>
              <a:rPr lang="en-US" sz="1372" dirty="0">
                <a:solidFill>
                  <a:schemeClr val="bg1"/>
                </a:solidFill>
                <a:latin typeface="Segoe UI"/>
                <a:cs typeface="Segoe UI"/>
              </a:rPr>
              <a:t>dotnet install </a:t>
            </a:r>
            <a:r>
              <a:rPr lang="en-US" sz="1372" dirty="0" err="1">
                <a:solidFill>
                  <a:schemeClr val="bg1"/>
                </a:solidFill>
                <a:latin typeface="Segoe UI"/>
                <a:cs typeface="Segoe UI"/>
              </a:rPr>
              <a:t>maui</a:t>
            </a:r>
            <a:endParaRPr lang="en-US" sz="1372" dirty="0">
              <a:solidFill>
                <a:schemeClr val="bg1"/>
              </a:solidFill>
            </a:endParaRPr>
          </a:p>
          <a:p>
            <a:pPr marL="335834" indent="-335834"/>
            <a:r>
              <a:rPr lang="en-US" sz="1372" dirty="0">
                <a:solidFill>
                  <a:schemeClr val="bg1"/>
                </a:solidFill>
                <a:latin typeface="Segoe UI"/>
                <a:cs typeface="Segoe UI"/>
              </a:rPr>
              <a:t>dotnet new </a:t>
            </a:r>
            <a:r>
              <a:rPr lang="en-US" sz="1372" dirty="0" err="1">
                <a:solidFill>
                  <a:schemeClr val="bg1"/>
                </a:solidFill>
                <a:latin typeface="Segoe UI"/>
                <a:cs typeface="Segoe UI"/>
              </a:rPr>
              <a:t>maui</a:t>
            </a:r>
            <a:endParaRPr lang="en-US" sz="1372" dirty="0">
              <a:solidFill>
                <a:schemeClr val="bg1"/>
              </a:solidFill>
              <a:latin typeface="Segoe UI"/>
              <a:cs typeface="Segoe UI"/>
            </a:endParaRPr>
          </a:p>
          <a:p>
            <a:pPr marL="335834" indent="-335834"/>
            <a:endParaRPr lang="en-US" sz="1372" dirty="0">
              <a:solidFill>
                <a:schemeClr val="bg1"/>
              </a:solidFill>
              <a:latin typeface="Segoe UI"/>
              <a:cs typeface="Segoe UI"/>
            </a:endParaRPr>
          </a:p>
          <a:p>
            <a:pPr marL="0" indent="0">
              <a:buNone/>
            </a:pPr>
            <a:r>
              <a:rPr lang="en-US" sz="1765" dirty="0">
                <a:solidFill>
                  <a:schemeClr val="bg1"/>
                </a:solidFill>
                <a:latin typeface="Segoe UI Light" panose="020B0502040204020203" pitchFamily="34" charset="0"/>
                <a:cs typeface="Segoe UI Light" panose="020B0502040204020203" pitchFamily="34" charset="0"/>
              </a:rPr>
              <a:t>Namespaces </a:t>
            </a:r>
          </a:p>
          <a:p>
            <a:pPr marL="457089" indent="-457089"/>
            <a:r>
              <a:rPr lang="en-US" sz="1372" dirty="0" err="1">
                <a:solidFill>
                  <a:schemeClr val="bg1"/>
                </a:solidFill>
                <a:latin typeface="Segoe UI"/>
                <a:cs typeface="Segoe UI"/>
              </a:rPr>
              <a:t>Microsoft.Maui</a:t>
            </a:r>
            <a:r>
              <a:rPr lang="en-US" sz="1372" dirty="0">
                <a:solidFill>
                  <a:schemeClr val="bg1"/>
                </a:solidFill>
                <a:latin typeface="Segoe UI"/>
                <a:cs typeface="Segoe UI"/>
              </a:rPr>
              <a:t> (antes </a:t>
            </a:r>
            <a:r>
              <a:rPr lang="en-US" sz="1372" dirty="0" err="1">
                <a:solidFill>
                  <a:schemeClr val="bg1"/>
                </a:solidFill>
                <a:latin typeface="Segoe UI"/>
                <a:cs typeface="Segoe UI"/>
              </a:rPr>
              <a:t>Xamarin.Forms</a:t>
            </a:r>
            <a:r>
              <a:rPr lang="en-US" sz="1372" dirty="0">
                <a:solidFill>
                  <a:schemeClr val="bg1"/>
                </a:solidFill>
                <a:latin typeface="Segoe UI"/>
                <a:cs typeface="Segoe UI"/>
              </a:rPr>
              <a:t>)</a:t>
            </a:r>
          </a:p>
          <a:p>
            <a:pPr marL="457089" indent="-457089"/>
            <a:r>
              <a:rPr lang="en-US" sz="1372" dirty="0" err="1">
                <a:solidFill>
                  <a:schemeClr val="bg1"/>
                </a:solidFill>
                <a:latin typeface="Segoe UI"/>
                <a:cs typeface="Segoe UI"/>
              </a:rPr>
              <a:t>Microsoft.Essentials</a:t>
            </a:r>
            <a:r>
              <a:rPr lang="en-US" sz="1372" dirty="0">
                <a:solidFill>
                  <a:schemeClr val="bg1"/>
                </a:solidFill>
                <a:latin typeface="Segoe UI"/>
                <a:cs typeface="Segoe UI"/>
              </a:rPr>
              <a:t> (antes </a:t>
            </a:r>
            <a:r>
              <a:rPr lang="en-US" sz="1372" dirty="0" err="1">
                <a:solidFill>
                  <a:schemeClr val="bg1"/>
                </a:solidFill>
                <a:latin typeface="Segoe UI"/>
                <a:cs typeface="Segoe UI"/>
              </a:rPr>
              <a:t>Xamarin.Essentials</a:t>
            </a:r>
            <a:r>
              <a:rPr lang="en-US" sz="1372" dirty="0">
                <a:solidFill>
                  <a:schemeClr val="bg1"/>
                </a:solidFill>
                <a:latin typeface="Segoe UI"/>
                <a:cs typeface="Segoe UI"/>
              </a:rPr>
              <a:t>)</a:t>
            </a:r>
            <a:endParaRPr lang="en-US" sz="1372" dirty="0">
              <a:solidFill>
                <a:schemeClr val="bg1"/>
              </a:solidFill>
            </a:endParaRPr>
          </a:p>
        </p:txBody>
      </p:sp>
      <p:sp>
        <p:nvSpPr>
          <p:cNvPr id="62" name="Text Placeholder 2">
            <a:extLst>
              <a:ext uri="{FF2B5EF4-FFF2-40B4-BE49-F238E27FC236}">
                <a16:creationId xmlns:a16="http://schemas.microsoft.com/office/drawing/2014/main" id="{95618F03-1C8B-44EA-84A5-90C137A669D1}"/>
              </a:ext>
            </a:extLst>
          </p:cNvPr>
          <p:cNvSpPr txBox="1">
            <a:spLocks/>
          </p:cNvSpPr>
          <p:nvPr/>
        </p:nvSpPr>
        <p:spPr>
          <a:xfrm>
            <a:off x="205030" y="5562104"/>
            <a:ext cx="6725108" cy="1204650"/>
          </a:xfrm>
          <a:prstGeom prst="rect">
            <a:avLst/>
          </a:prstGeom>
        </p:spPr>
        <p:txBody>
          <a:bodyPr vert="horz" wrap="square" lIns="146275" tIns="91421" rIns="146275" bIns="91421" rtlCol="0" anchor="t">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20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1765" dirty="0" err="1">
                <a:latin typeface="Segoe UI Light"/>
                <a:cs typeface="Segoe UI"/>
              </a:rPr>
              <a:t>Compatibilidad</a:t>
            </a:r>
            <a:endParaRPr lang="en-US" sz="1765" dirty="0">
              <a:latin typeface="Segoe UI Light"/>
              <a:cs typeface="Segoe UI"/>
            </a:endParaRPr>
          </a:p>
          <a:p>
            <a:pPr marL="335834" indent="-335834"/>
            <a:r>
              <a:rPr lang="en-US" sz="1200" b="1" dirty="0" err="1">
                <a:latin typeface="Segoe UI"/>
                <a:cs typeface="Segoe UI"/>
              </a:rPr>
              <a:t>Cambios</a:t>
            </a:r>
            <a:r>
              <a:rPr lang="en-US" sz="1200" b="1" dirty="0">
                <a:latin typeface="Segoe UI"/>
                <a:cs typeface="Segoe UI"/>
              </a:rPr>
              <a:t> </a:t>
            </a:r>
            <a:r>
              <a:rPr lang="en-US" sz="1200" b="1" dirty="0" err="1">
                <a:latin typeface="Segoe UI"/>
                <a:cs typeface="Segoe UI"/>
              </a:rPr>
              <a:t>mínimos</a:t>
            </a:r>
            <a:r>
              <a:rPr lang="en-US" sz="1200" b="1" dirty="0">
                <a:latin typeface="Segoe UI"/>
                <a:cs typeface="Segoe UI"/>
              </a:rPr>
              <a:t> </a:t>
            </a:r>
            <a:r>
              <a:rPr lang="en-US" sz="1200" dirty="0">
                <a:latin typeface="Segoe UI"/>
                <a:cs typeface="Segoe UI"/>
              </a:rPr>
              <a:t>de API: el </a:t>
            </a:r>
            <a:r>
              <a:rPr lang="en-US" sz="1200" dirty="0" err="1">
                <a:latin typeface="Segoe UI"/>
                <a:cs typeface="Segoe UI"/>
              </a:rPr>
              <a:t>objetivo</a:t>
            </a:r>
            <a:r>
              <a:rPr lang="en-US" sz="1200" dirty="0">
                <a:latin typeface="Segoe UI"/>
                <a:cs typeface="Segoe UI"/>
              </a:rPr>
              <a:t> es solo </a:t>
            </a:r>
            <a:r>
              <a:rPr lang="en-US" sz="1200" dirty="0" err="1">
                <a:latin typeface="Segoe UI"/>
                <a:cs typeface="Segoe UI"/>
              </a:rPr>
              <a:t>añadir</a:t>
            </a:r>
            <a:r>
              <a:rPr lang="en-US" sz="1200" dirty="0">
                <a:latin typeface="Segoe UI"/>
                <a:cs typeface="Segoe UI"/>
              </a:rPr>
              <a:t> valor (</a:t>
            </a:r>
            <a:r>
              <a:rPr lang="en-US" sz="1200" dirty="0" err="1">
                <a:latin typeface="Segoe UI"/>
                <a:cs typeface="Segoe UI"/>
              </a:rPr>
              <a:t>rendimiento</a:t>
            </a:r>
            <a:r>
              <a:rPr lang="en-US" sz="1200" dirty="0">
                <a:latin typeface="Segoe UI"/>
                <a:cs typeface="Segoe UI"/>
              </a:rPr>
              <a:t>, </a:t>
            </a:r>
            <a:r>
              <a:rPr lang="en-US" sz="1200" dirty="0" err="1">
                <a:latin typeface="Segoe UI"/>
                <a:cs typeface="Segoe UI"/>
              </a:rPr>
              <a:t>ciclo</a:t>
            </a:r>
            <a:r>
              <a:rPr lang="en-US" sz="1200" dirty="0">
                <a:latin typeface="Segoe UI"/>
                <a:cs typeface="Segoe UI"/>
              </a:rPr>
              <a:t> de </a:t>
            </a:r>
            <a:r>
              <a:rPr lang="en-US" sz="1200" dirty="0" err="1">
                <a:latin typeface="Segoe UI"/>
                <a:cs typeface="Segoe UI"/>
              </a:rPr>
              <a:t>desarrollo</a:t>
            </a:r>
            <a:r>
              <a:rPr lang="en-US" sz="1200" dirty="0">
                <a:latin typeface="Segoe UI"/>
                <a:cs typeface="Segoe UI"/>
              </a:rPr>
              <a:t>, etc.)</a:t>
            </a:r>
          </a:p>
          <a:p>
            <a:pPr marL="335834" indent="-335834"/>
            <a:r>
              <a:rPr lang="en-US" sz="1200" dirty="0" err="1">
                <a:latin typeface="Segoe UI"/>
                <a:cs typeface="Segoe UI"/>
              </a:rPr>
              <a:t>Soporte</a:t>
            </a:r>
            <a:r>
              <a:rPr lang="en-US" sz="1200" dirty="0">
                <a:latin typeface="Segoe UI"/>
                <a:cs typeface="Segoe UI"/>
              </a:rPr>
              <a:t> de </a:t>
            </a:r>
            <a:r>
              <a:rPr lang="en-US" sz="1200" b="1" dirty="0" err="1">
                <a:latin typeface="Segoe UI"/>
                <a:cs typeface="Segoe UI"/>
              </a:rPr>
              <a:t>migración</a:t>
            </a:r>
            <a:r>
              <a:rPr lang="en-US" sz="1200" dirty="0">
                <a:latin typeface="Segoe UI"/>
                <a:cs typeface="Segoe UI"/>
              </a:rPr>
              <a:t> para Xamarin y </a:t>
            </a:r>
            <a:r>
              <a:rPr lang="en-US" sz="1200" dirty="0" err="1">
                <a:latin typeface="Segoe UI"/>
                <a:cs typeface="Segoe UI"/>
              </a:rPr>
              <a:t>Xamarin.Forms</a:t>
            </a:r>
            <a:endParaRPr lang="en-US" sz="1200" dirty="0">
              <a:latin typeface="Segoe UI"/>
              <a:cs typeface="Segoe UI"/>
            </a:endParaRPr>
          </a:p>
          <a:p>
            <a:pPr marL="335834" indent="-335834"/>
            <a:r>
              <a:rPr lang="en-US" sz="1200" dirty="0" err="1">
                <a:latin typeface="Segoe UI"/>
                <a:cs typeface="Segoe UI"/>
              </a:rPr>
              <a:t>Soporte</a:t>
            </a:r>
            <a:r>
              <a:rPr lang="en-US" sz="1200" dirty="0">
                <a:latin typeface="Segoe UI"/>
                <a:cs typeface="Segoe UI"/>
              </a:rPr>
              <a:t> a </a:t>
            </a:r>
            <a:r>
              <a:rPr lang="en-US" sz="1200" b="1" dirty="0" err="1">
                <a:latin typeface="Segoe UI"/>
                <a:cs typeface="Segoe UI"/>
              </a:rPr>
              <a:t>Xamarin.Forms</a:t>
            </a:r>
            <a:r>
              <a:rPr lang="en-US" sz="1200" b="1" dirty="0">
                <a:latin typeface="Segoe UI"/>
                <a:cs typeface="Segoe UI"/>
              </a:rPr>
              <a:t> </a:t>
            </a:r>
            <a:r>
              <a:rPr lang="en-US" sz="1200" dirty="0" err="1">
                <a:latin typeface="Segoe UI"/>
                <a:cs typeface="Segoe UI"/>
              </a:rPr>
              <a:t>durante</a:t>
            </a:r>
            <a:r>
              <a:rPr lang="en-US" sz="1200" dirty="0">
                <a:latin typeface="Segoe UI"/>
                <a:cs typeface="Segoe UI"/>
              </a:rPr>
              <a:t> un </a:t>
            </a:r>
            <a:r>
              <a:rPr lang="en-US" sz="1200" dirty="0" err="1">
                <a:latin typeface="Segoe UI"/>
                <a:cs typeface="Segoe UI"/>
              </a:rPr>
              <a:t>año</a:t>
            </a:r>
            <a:r>
              <a:rPr lang="en-US" sz="1200" dirty="0">
                <a:latin typeface="Segoe UI"/>
                <a:cs typeface="Segoe UI"/>
              </a:rPr>
              <a:t> </a:t>
            </a:r>
            <a:r>
              <a:rPr lang="en-US" sz="1200" dirty="0" err="1">
                <a:latin typeface="Segoe UI"/>
                <a:cs typeface="Segoe UI"/>
              </a:rPr>
              <a:t>después</a:t>
            </a:r>
            <a:r>
              <a:rPr lang="en-US" sz="1200" dirty="0">
                <a:latin typeface="Segoe UI"/>
                <a:cs typeface="Segoe UI"/>
              </a:rPr>
              <a:t> del </a:t>
            </a:r>
            <a:r>
              <a:rPr lang="en-US" sz="1200" dirty="0" err="1">
                <a:latin typeface="Segoe UI"/>
                <a:cs typeface="Segoe UI"/>
              </a:rPr>
              <a:t>lanzamiento</a:t>
            </a:r>
            <a:r>
              <a:rPr lang="en-US" sz="1200" dirty="0">
                <a:latin typeface="Segoe UI"/>
                <a:cs typeface="Segoe UI"/>
              </a:rPr>
              <a:t> de .NET MAUI</a:t>
            </a:r>
            <a:endParaRPr lang="en-US" sz="1372" dirty="0"/>
          </a:p>
        </p:txBody>
      </p:sp>
    </p:spTree>
    <p:extLst>
      <p:ext uri="{BB962C8B-B14F-4D97-AF65-F5344CB8AC3E}">
        <p14:creationId xmlns:p14="http://schemas.microsoft.com/office/powerpoint/2010/main" val="358723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10" presetClass="entr" presetSubtype="0" fill="hold" nodeType="with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500"/>
                                        <p:tgtEl>
                                          <p:spTgt spid="35"/>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
                                            <p:txEl>
                                              <p:pRg st="0" end="0"/>
                                            </p:txEl>
                                          </p:spTgt>
                                        </p:tgtEl>
                                        <p:attrNameLst>
                                          <p:attrName>style.visibility</p:attrName>
                                        </p:attrNameLst>
                                      </p:cBhvr>
                                      <p:to>
                                        <p:strVal val="visible"/>
                                      </p:to>
                                    </p:set>
                                    <p:animEffect transition="in" filter="fade">
                                      <p:cBhvr>
                                        <p:cTn id="28" dur="500"/>
                                        <p:tgtEl>
                                          <p:spTgt spid="2">
                                            <p:txEl>
                                              <p:pRg st="0" end="0"/>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
                                            <p:txEl>
                                              <p:pRg st="1" end="1"/>
                                            </p:txEl>
                                          </p:spTgt>
                                        </p:tgtEl>
                                        <p:attrNameLst>
                                          <p:attrName>style.visibility</p:attrName>
                                        </p:attrNameLst>
                                      </p:cBhvr>
                                      <p:to>
                                        <p:strVal val="visible"/>
                                      </p:to>
                                    </p:set>
                                    <p:animEffect transition="in" filter="fade">
                                      <p:cBhvr>
                                        <p:cTn id="31" dur="500"/>
                                        <p:tgtEl>
                                          <p:spTgt spid="2">
                                            <p:txEl>
                                              <p:pRg st="1" end="1"/>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
                                            <p:txEl>
                                              <p:pRg st="2" end="2"/>
                                            </p:txEl>
                                          </p:spTgt>
                                        </p:tgtEl>
                                        <p:attrNameLst>
                                          <p:attrName>style.visibility</p:attrName>
                                        </p:attrNameLst>
                                      </p:cBhvr>
                                      <p:to>
                                        <p:strVal val="visible"/>
                                      </p:to>
                                    </p:set>
                                    <p:animEffect transition="in" filter="fade">
                                      <p:cBhvr>
                                        <p:cTn id="34" dur="500"/>
                                        <p:tgtEl>
                                          <p:spTgt spid="2">
                                            <p:txEl>
                                              <p:pRg st="2" end="2"/>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
                                            <p:txEl>
                                              <p:pRg st="3" end="3"/>
                                            </p:txEl>
                                          </p:spTgt>
                                        </p:tgtEl>
                                        <p:attrNameLst>
                                          <p:attrName>style.visibility</p:attrName>
                                        </p:attrNameLst>
                                      </p:cBhvr>
                                      <p:to>
                                        <p:strVal val="visible"/>
                                      </p:to>
                                    </p:set>
                                    <p:animEffect transition="in" filter="fade">
                                      <p:cBhvr>
                                        <p:cTn id="37" dur="500"/>
                                        <p:tgtEl>
                                          <p:spTgt spid="2">
                                            <p:txEl>
                                              <p:pRg st="3" end="3"/>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
                                            <p:txEl>
                                              <p:pRg st="4" end="4"/>
                                            </p:txEl>
                                          </p:spTgt>
                                        </p:tgtEl>
                                        <p:attrNameLst>
                                          <p:attrName>style.visibility</p:attrName>
                                        </p:attrNameLst>
                                      </p:cBhvr>
                                      <p:to>
                                        <p:strVal val="visible"/>
                                      </p:to>
                                    </p:set>
                                    <p:animEffect transition="in" filter="fade">
                                      <p:cBhvr>
                                        <p:cTn id="40" dur="500"/>
                                        <p:tgtEl>
                                          <p:spTgt spid="2">
                                            <p:txEl>
                                              <p:pRg st="4" end="4"/>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
                                            <p:txEl>
                                              <p:pRg st="5" end="5"/>
                                            </p:txEl>
                                          </p:spTgt>
                                        </p:tgtEl>
                                        <p:attrNameLst>
                                          <p:attrName>style.visibility</p:attrName>
                                        </p:attrNameLst>
                                      </p:cBhvr>
                                      <p:to>
                                        <p:strVal val="visible"/>
                                      </p:to>
                                    </p:set>
                                    <p:animEffect transition="in" filter="fade">
                                      <p:cBhvr>
                                        <p:cTn id="43" dur="500"/>
                                        <p:tgtEl>
                                          <p:spTgt spid="2">
                                            <p:txEl>
                                              <p:pRg st="5" end="5"/>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
                                            <p:txEl>
                                              <p:pRg st="6" end="6"/>
                                            </p:txEl>
                                          </p:spTgt>
                                        </p:tgtEl>
                                        <p:attrNameLst>
                                          <p:attrName>style.visibility</p:attrName>
                                        </p:attrNameLst>
                                      </p:cBhvr>
                                      <p:to>
                                        <p:strVal val="visible"/>
                                      </p:to>
                                    </p:set>
                                    <p:animEffect transition="in" filter="fade">
                                      <p:cBhvr>
                                        <p:cTn id="46" dur="500"/>
                                        <p:tgtEl>
                                          <p:spTgt spid="2">
                                            <p:txEl>
                                              <p:pRg st="6" end="6"/>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6"/>
                                        </p:tgtEl>
                                        <p:attrNameLst>
                                          <p:attrName>style.visibility</p:attrName>
                                        </p:attrNameLst>
                                      </p:cBhvr>
                                      <p:to>
                                        <p:strVal val="visible"/>
                                      </p:to>
                                    </p:set>
                                    <p:animEffect transition="in" filter="fade">
                                      <p:cBhvr>
                                        <p:cTn id="49" dur="500"/>
                                        <p:tgtEl>
                                          <p:spTgt spid="36"/>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59"/>
                                        </p:tgtEl>
                                        <p:attrNameLst>
                                          <p:attrName>style.visibility</p:attrName>
                                        </p:attrNameLst>
                                      </p:cBhvr>
                                      <p:to>
                                        <p:strVal val="visible"/>
                                      </p:to>
                                    </p:set>
                                    <p:animEffect transition="in" filter="fade">
                                      <p:cBhvr>
                                        <p:cTn id="54" dur="500"/>
                                        <p:tgtEl>
                                          <p:spTgt spid="59"/>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62"/>
                                        </p:tgtEl>
                                        <p:attrNameLst>
                                          <p:attrName>style.visibility</p:attrName>
                                        </p:attrNameLst>
                                      </p:cBhvr>
                                      <p:to>
                                        <p:strVal val="visible"/>
                                      </p:to>
                                    </p:set>
                                    <p:animEffect transition="in" filter="fade">
                                      <p:cBhvr>
                                        <p:cTn id="59"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5" grpId="0" animBg="1"/>
      <p:bldP spid="36" grpId="0" animBg="1"/>
      <p:bldP spid="59" grpId="0" animBg="1"/>
      <p:bldP spid="6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1F02EC-F1E0-6E49-985D-AEE050C72A2B}"/>
              </a:ext>
            </a:extLst>
          </p:cNvPr>
          <p:cNvSpPr>
            <a:spLocks noGrp="1"/>
          </p:cNvSpPr>
          <p:nvPr>
            <p:ph type="title"/>
          </p:nvPr>
        </p:nvSpPr>
        <p:spPr/>
        <p:txBody>
          <a:bodyPr/>
          <a:lstStyle/>
          <a:p>
            <a:r>
              <a:rPr lang="es-ES" dirty="0"/>
              <a:t>Los objetivos de .NET MAUI</a:t>
            </a:r>
          </a:p>
        </p:txBody>
      </p:sp>
      <p:sp>
        <p:nvSpPr>
          <p:cNvPr id="3" name="Rectángulo 2">
            <a:extLst>
              <a:ext uri="{FF2B5EF4-FFF2-40B4-BE49-F238E27FC236}">
                <a16:creationId xmlns:a16="http://schemas.microsoft.com/office/drawing/2014/main" id="{1F823A32-4AEF-3249-B57E-26FEB417350C}"/>
              </a:ext>
            </a:extLst>
          </p:cNvPr>
          <p:cNvSpPr/>
          <p:nvPr/>
        </p:nvSpPr>
        <p:spPr bwMode="auto">
          <a:xfrm>
            <a:off x="588622" y="1736319"/>
            <a:ext cx="2429533" cy="46239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68" tIns="146295" rIns="182868" bIns="146295" numCol="1" spcCol="0" rtlCol="0" fromWordArt="0" anchor="t" anchorCtr="0" forceAA="0" compatLnSpc="1">
            <a:prstTxWarp prst="textNoShape">
              <a:avLst/>
            </a:prstTxWarp>
            <a:noAutofit/>
          </a:bodyPr>
          <a:lstStyle/>
          <a:p>
            <a:pPr defTabSz="932426" fontAlgn="base">
              <a:spcBef>
                <a:spcPct val="0"/>
              </a:spcBef>
              <a:spcAft>
                <a:spcPct val="0"/>
              </a:spcAft>
            </a:pPr>
            <a:r>
              <a:rPr lang="es-ES" sz="2800" dirty="0">
                <a:gradFill>
                  <a:gsLst>
                    <a:gs pos="0">
                      <a:srgbClr val="FFFFFF"/>
                    </a:gs>
                    <a:gs pos="100000">
                      <a:srgbClr val="FFFFFF"/>
                    </a:gs>
                  </a:gsLst>
                  <a:lin ang="5400000" scaled="0"/>
                </a:gradFill>
                <a:ea typeface="Segoe UI" pitchFamily="34" charset="0"/>
                <a:cs typeface="Segoe UI" pitchFamily="34" charset="0"/>
              </a:rPr>
              <a:t>Calidad</a:t>
            </a:r>
          </a:p>
          <a:p>
            <a:pPr defTabSz="932426" fontAlgn="base">
              <a:spcBef>
                <a:spcPct val="0"/>
              </a:spcBef>
              <a:spcAft>
                <a:spcPct val="0"/>
              </a:spcAft>
            </a:pP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900" dirty="0">
                <a:gradFill>
                  <a:gsLst>
                    <a:gs pos="0">
                      <a:srgbClr val="FFFFFF"/>
                    </a:gs>
                    <a:gs pos="100000">
                      <a:srgbClr val="FFFFFF"/>
                    </a:gs>
                  </a:gsLst>
                  <a:lin ang="5400000" scaled="0"/>
                </a:gradFill>
                <a:ea typeface="Segoe UI" pitchFamily="34" charset="0"/>
                <a:cs typeface="Segoe UI" pitchFamily="34" charset="0"/>
              </a:rPr>
              <a:t>12 meses de </a:t>
            </a:r>
            <a:r>
              <a:rPr lang="es-ES" sz="900" dirty="0" err="1">
                <a:gradFill>
                  <a:gsLst>
                    <a:gs pos="0">
                      <a:srgbClr val="FFFFFF"/>
                    </a:gs>
                    <a:gs pos="100000">
                      <a:srgbClr val="FFFFFF"/>
                    </a:gs>
                  </a:gsLst>
                  <a:lin ang="5400000" scaled="0"/>
                </a:gradFill>
                <a:ea typeface="Segoe UI" pitchFamily="34" charset="0"/>
                <a:cs typeface="Segoe UI" pitchFamily="34" charset="0"/>
              </a:rPr>
              <a:t>releases</a:t>
            </a:r>
            <a:r>
              <a:rPr lang="es-ES" sz="900" dirty="0">
                <a:gradFill>
                  <a:gsLst>
                    <a:gs pos="0">
                      <a:srgbClr val="FFFFFF"/>
                    </a:gs>
                    <a:gs pos="100000">
                      <a:srgbClr val="FFFFFF"/>
                    </a:gs>
                  </a:gsLst>
                  <a:lin ang="5400000" scaled="0"/>
                </a:gradFill>
                <a:ea typeface="Segoe UI" pitchFamily="34" charset="0"/>
                <a:cs typeface="Segoe UI" pitchFamily="34" charset="0"/>
              </a:rPr>
              <a:t> con bug </a:t>
            </a:r>
            <a:r>
              <a:rPr lang="es-ES" sz="900" dirty="0" err="1">
                <a:gradFill>
                  <a:gsLst>
                    <a:gs pos="0">
                      <a:srgbClr val="FFFFFF"/>
                    </a:gs>
                    <a:gs pos="100000">
                      <a:srgbClr val="FFFFFF"/>
                    </a:gs>
                  </a:gsLst>
                  <a:lin ang="5400000" scaled="0"/>
                </a:gradFill>
                <a:ea typeface="Segoe UI" pitchFamily="34" charset="0"/>
                <a:cs typeface="Segoe UI" pitchFamily="34" charset="0"/>
              </a:rPr>
              <a:t>fixing</a:t>
            </a:r>
            <a:r>
              <a:rPr lang="es-ES" sz="900" dirty="0">
                <a:gradFill>
                  <a:gsLst>
                    <a:gs pos="0">
                      <a:srgbClr val="FFFFFF"/>
                    </a:gs>
                    <a:gs pos="100000">
                      <a:srgbClr val="FFFFFF"/>
                    </a:gs>
                  </a:gsLst>
                  <a:lin ang="5400000" scaled="0"/>
                </a:gradFill>
                <a:ea typeface="Segoe UI" pitchFamily="34" charset="0"/>
                <a:cs typeface="Segoe UI" pitchFamily="34" charset="0"/>
              </a:rPr>
              <a:t> y cambios para mejorar la calidad en </a:t>
            </a:r>
            <a:r>
              <a:rPr lang="es-ES" sz="900" dirty="0" err="1">
                <a:gradFill>
                  <a:gsLst>
                    <a:gs pos="0">
                      <a:srgbClr val="FFFFFF"/>
                    </a:gs>
                    <a:gs pos="100000">
                      <a:srgbClr val="FFFFFF"/>
                    </a:gs>
                  </a:gsLst>
                  <a:lin ang="5400000" scaled="0"/>
                </a:gradFill>
                <a:ea typeface="Segoe UI" pitchFamily="34" charset="0"/>
                <a:cs typeface="Segoe UI" pitchFamily="34" charset="0"/>
              </a:rPr>
              <a:t>Xamarin.Forms</a:t>
            </a:r>
            <a:r>
              <a:rPr lang="es-ES" sz="900" dirty="0">
                <a:gradFill>
                  <a:gsLst>
                    <a:gs pos="0">
                      <a:srgbClr val="FFFFFF"/>
                    </a:gs>
                    <a:gs pos="100000">
                      <a:srgbClr val="FFFFFF"/>
                    </a:gs>
                  </a:gsLst>
                  <a:lin ang="5400000" scaled="0"/>
                </a:gradFill>
                <a:ea typeface="Segoe UI" pitchFamily="34" charset="0"/>
                <a:cs typeface="Segoe UI" pitchFamily="34" charset="0"/>
              </a:rPr>
              <a:t>.</a:t>
            </a:r>
          </a:p>
          <a:p>
            <a:pPr defTabSz="932426" fontAlgn="base">
              <a:spcBef>
                <a:spcPct val="0"/>
              </a:spcBef>
              <a:spcAft>
                <a:spcPct val="0"/>
              </a:spcAft>
            </a:pPr>
            <a:endParaRPr lang="es-ES" sz="9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900" dirty="0">
                <a:gradFill>
                  <a:gsLst>
                    <a:gs pos="0">
                      <a:srgbClr val="FFFFFF"/>
                    </a:gs>
                    <a:gs pos="100000">
                      <a:srgbClr val="FFFFFF"/>
                    </a:gs>
                  </a:gsLst>
                  <a:lin ang="5400000" scaled="0"/>
                </a:gradFill>
                <a:ea typeface="Segoe UI" pitchFamily="34" charset="0"/>
                <a:cs typeface="Segoe UI" pitchFamily="34" charset="0"/>
              </a:rPr>
              <a:t>Reorganización de la estructura del proyecto.</a:t>
            </a:r>
          </a:p>
          <a:p>
            <a:pPr defTabSz="932426" fontAlgn="base">
              <a:spcBef>
                <a:spcPct val="0"/>
              </a:spcBef>
              <a:spcAft>
                <a:spcPct val="0"/>
              </a:spcAft>
            </a:pPr>
            <a:endParaRPr lang="es-ES" sz="9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900" dirty="0">
                <a:gradFill>
                  <a:gsLst>
                    <a:gs pos="0">
                      <a:srgbClr val="FFFFFF"/>
                    </a:gs>
                    <a:gs pos="100000">
                      <a:srgbClr val="FFFFFF"/>
                    </a:gs>
                  </a:gsLst>
                  <a:lin ang="5400000" scaled="0"/>
                </a:gradFill>
                <a:ea typeface="Segoe UI" pitchFamily="34" charset="0"/>
                <a:cs typeface="Segoe UI" pitchFamily="34" charset="0"/>
              </a:rPr>
              <a:t>Nomenclatura y estructura de clases estandarizadas.</a:t>
            </a:r>
          </a:p>
        </p:txBody>
      </p:sp>
      <p:sp>
        <p:nvSpPr>
          <p:cNvPr id="5" name="Rectángulo 4">
            <a:extLst>
              <a:ext uri="{FF2B5EF4-FFF2-40B4-BE49-F238E27FC236}">
                <a16:creationId xmlns:a16="http://schemas.microsoft.com/office/drawing/2014/main" id="{9A8469C5-7659-FC43-A2A6-9DED3124E090}"/>
              </a:ext>
            </a:extLst>
          </p:cNvPr>
          <p:cNvSpPr/>
          <p:nvPr/>
        </p:nvSpPr>
        <p:spPr bwMode="auto">
          <a:xfrm>
            <a:off x="3258494" y="1736317"/>
            <a:ext cx="2429533" cy="4623950"/>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68" tIns="146295" rIns="182868" bIns="146295" numCol="1" spcCol="0" rtlCol="0" fromWordArt="0" anchor="t" anchorCtr="0" forceAA="0" compatLnSpc="1">
            <a:prstTxWarp prst="textNoShape">
              <a:avLst/>
            </a:prstTxWarp>
            <a:noAutofit/>
          </a:bodyPr>
          <a:lstStyle/>
          <a:p>
            <a:pPr defTabSz="932426" fontAlgn="base">
              <a:spcBef>
                <a:spcPct val="0"/>
              </a:spcBef>
              <a:spcAft>
                <a:spcPct val="0"/>
              </a:spcAft>
            </a:pPr>
            <a:r>
              <a:rPr lang="es-ES" sz="2800" dirty="0">
                <a:gradFill>
                  <a:gsLst>
                    <a:gs pos="0">
                      <a:srgbClr val="FFFFFF"/>
                    </a:gs>
                    <a:gs pos="100000">
                      <a:srgbClr val="FFFFFF"/>
                    </a:gs>
                  </a:gsLst>
                  <a:lin ang="5400000" scaled="0"/>
                </a:gradFill>
                <a:ea typeface="Segoe UI" pitchFamily="34" charset="0"/>
                <a:cs typeface="Segoe UI" pitchFamily="34" charset="0"/>
              </a:rPr>
              <a:t>Rendimiento</a:t>
            </a:r>
          </a:p>
          <a:p>
            <a:pPr defTabSz="932426" fontAlgn="base">
              <a:spcBef>
                <a:spcPct val="0"/>
              </a:spcBef>
              <a:spcAft>
                <a:spcPct val="0"/>
              </a:spcAft>
            </a:pP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2000" dirty="0">
                <a:gradFill>
                  <a:gsLst>
                    <a:gs pos="0">
                      <a:srgbClr val="FFFFFF"/>
                    </a:gs>
                    <a:gs pos="100000">
                      <a:srgbClr val="FFFFFF"/>
                    </a:gs>
                  </a:gsLst>
                  <a:lin ang="5400000" scaled="0"/>
                </a:gradFill>
                <a:ea typeface="Segoe UI" pitchFamily="34" charset="0"/>
                <a:cs typeface="Segoe UI" pitchFamily="34" charset="0"/>
              </a:rPr>
              <a:t>Arranque inicial más rápido.</a:t>
            </a:r>
          </a:p>
          <a:p>
            <a:pPr defTabSz="932426" fontAlgn="base">
              <a:spcBef>
                <a:spcPct val="0"/>
              </a:spcBef>
              <a:spcAft>
                <a:spcPct val="0"/>
              </a:spcAft>
            </a:pP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2000" dirty="0">
                <a:gradFill>
                  <a:gsLst>
                    <a:gs pos="0">
                      <a:srgbClr val="FFFFFF"/>
                    </a:gs>
                    <a:gs pos="100000">
                      <a:srgbClr val="FFFFFF"/>
                    </a:gs>
                  </a:gsLst>
                  <a:lin ang="5400000" scaled="0"/>
                </a:gradFill>
                <a:ea typeface="Segoe UI" pitchFamily="34" charset="0"/>
                <a:cs typeface="Segoe UI" pitchFamily="34" charset="0"/>
              </a:rPr>
              <a:t>Reducir anidación de vistas.</a:t>
            </a:r>
          </a:p>
        </p:txBody>
      </p:sp>
      <p:sp>
        <p:nvSpPr>
          <p:cNvPr id="7" name="Rectángulo 6">
            <a:extLst>
              <a:ext uri="{FF2B5EF4-FFF2-40B4-BE49-F238E27FC236}">
                <a16:creationId xmlns:a16="http://schemas.microsoft.com/office/drawing/2014/main" id="{313ADB0F-2B4C-2448-A41F-7D23E58CF494}"/>
              </a:ext>
            </a:extLst>
          </p:cNvPr>
          <p:cNvSpPr/>
          <p:nvPr/>
        </p:nvSpPr>
        <p:spPr bwMode="auto">
          <a:xfrm>
            <a:off x="5928367" y="1736317"/>
            <a:ext cx="2429533" cy="4623950"/>
          </a:xfrm>
          <a:prstGeom prst="rect">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68" tIns="146295" rIns="182868" bIns="146295" numCol="1" spcCol="0" rtlCol="0" fromWordArt="0" anchor="t" anchorCtr="0" forceAA="0" compatLnSpc="1">
            <a:prstTxWarp prst="textNoShape">
              <a:avLst/>
            </a:prstTxWarp>
            <a:noAutofit/>
          </a:bodyPr>
          <a:lstStyle/>
          <a:p>
            <a:pPr defTabSz="932426" fontAlgn="base">
              <a:spcBef>
                <a:spcPct val="0"/>
              </a:spcBef>
              <a:spcAft>
                <a:spcPct val="0"/>
              </a:spcAft>
            </a:pPr>
            <a:r>
              <a:rPr lang="es-ES" sz="2800" dirty="0">
                <a:gradFill>
                  <a:gsLst>
                    <a:gs pos="0">
                      <a:srgbClr val="FFFFFF"/>
                    </a:gs>
                    <a:gs pos="100000">
                      <a:srgbClr val="FFFFFF"/>
                    </a:gs>
                  </a:gsLst>
                  <a:lin ang="5400000" scaled="0"/>
                </a:gradFill>
                <a:ea typeface="Segoe UI" pitchFamily="34" charset="0"/>
                <a:cs typeface="Segoe UI" pitchFamily="34" charset="0"/>
              </a:rPr>
              <a:t>Diseño</a:t>
            </a: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2000" dirty="0">
                <a:gradFill>
                  <a:gsLst>
                    <a:gs pos="0">
                      <a:srgbClr val="FFFFFF"/>
                    </a:gs>
                    <a:gs pos="100000">
                      <a:srgbClr val="FFFFFF"/>
                    </a:gs>
                  </a:gsLst>
                  <a:lin ang="5400000" scaled="0"/>
                </a:gradFill>
                <a:ea typeface="Segoe UI" pitchFamily="34" charset="0"/>
                <a:cs typeface="Segoe UI" pitchFamily="34" charset="0"/>
              </a:rPr>
              <a:t>Permitir extender controles más fácilmente</a:t>
            </a:r>
          </a:p>
          <a:p>
            <a:pPr defTabSz="932426" fontAlgn="base">
              <a:spcBef>
                <a:spcPct val="0"/>
              </a:spcBef>
              <a:spcAft>
                <a:spcPct val="0"/>
              </a:spcAft>
            </a:pP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2000" dirty="0">
                <a:gradFill>
                  <a:gsLst>
                    <a:gs pos="0">
                      <a:srgbClr val="FFFFFF"/>
                    </a:gs>
                    <a:gs pos="100000">
                      <a:srgbClr val="FFFFFF"/>
                    </a:gs>
                  </a:gsLst>
                  <a:lin ang="5400000" scaled="0"/>
                </a:gradFill>
                <a:ea typeface="Segoe UI" pitchFamily="34" charset="0"/>
                <a:cs typeface="Segoe UI" pitchFamily="34" charset="0"/>
              </a:rPr>
              <a:t>Cross-</a:t>
            </a:r>
            <a:r>
              <a:rPr lang="es-ES" sz="2000" dirty="0" err="1">
                <a:gradFill>
                  <a:gsLst>
                    <a:gs pos="0">
                      <a:srgbClr val="FFFFFF"/>
                    </a:gs>
                    <a:gs pos="100000">
                      <a:srgbClr val="FFFFFF"/>
                    </a:gs>
                  </a:gsLst>
                  <a:lin ang="5400000" scaled="0"/>
                </a:gradFill>
                <a:ea typeface="Segoe UI" pitchFamily="34" charset="0"/>
                <a:cs typeface="Segoe UI" pitchFamily="34" charset="0"/>
              </a:rPr>
              <a:t>platform</a:t>
            </a:r>
            <a:r>
              <a:rPr lang="es-ES" sz="2000" dirty="0">
                <a:gradFill>
                  <a:gsLst>
                    <a:gs pos="0">
                      <a:srgbClr val="FFFFFF"/>
                    </a:gs>
                    <a:gs pos="100000">
                      <a:srgbClr val="FFFFFF"/>
                    </a:gs>
                  </a:gsLst>
                  <a:lin ang="5400000" scaled="0"/>
                </a:gradFill>
                <a:ea typeface="Segoe UI" pitchFamily="34" charset="0"/>
                <a:cs typeface="Segoe UI" pitchFamily="34" charset="0"/>
              </a:rPr>
              <a:t> </a:t>
            </a:r>
            <a:r>
              <a:rPr lang="es-ES" sz="2000" dirty="0" err="1">
                <a:gradFill>
                  <a:gsLst>
                    <a:gs pos="0">
                      <a:srgbClr val="FFFFFF"/>
                    </a:gs>
                    <a:gs pos="100000">
                      <a:srgbClr val="FFFFFF"/>
                    </a:gs>
                  </a:gsLst>
                  <a:lin ang="5400000" scaled="0"/>
                </a:gradFill>
                <a:ea typeface="Segoe UI" pitchFamily="34" charset="0"/>
                <a:cs typeface="Segoe UI" pitchFamily="34" charset="0"/>
              </a:rPr>
              <a:t>templating</a:t>
            </a:r>
            <a:endParaRPr lang="es-ES" sz="2000" dirty="0">
              <a:gradFill>
                <a:gsLst>
                  <a:gs pos="0">
                    <a:srgbClr val="FFFFFF"/>
                  </a:gs>
                  <a:gs pos="100000">
                    <a:srgbClr val="FFFFFF"/>
                  </a:gs>
                </a:gsLst>
                <a:lin ang="5400000" scaled="0"/>
              </a:gradFill>
              <a:ea typeface="Segoe UI" pitchFamily="34" charset="0"/>
              <a:cs typeface="Segoe UI" pitchFamily="34" charset="0"/>
            </a:endParaRPr>
          </a:p>
        </p:txBody>
      </p:sp>
      <p:sp>
        <p:nvSpPr>
          <p:cNvPr id="9" name="Rectángulo 8">
            <a:extLst>
              <a:ext uri="{FF2B5EF4-FFF2-40B4-BE49-F238E27FC236}">
                <a16:creationId xmlns:a16="http://schemas.microsoft.com/office/drawing/2014/main" id="{0771090E-B153-6343-B842-A25062493EFE}"/>
              </a:ext>
            </a:extLst>
          </p:cNvPr>
          <p:cNvSpPr/>
          <p:nvPr/>
        </p:nvSpPr>
        <p:spPr bwMode="auto">
          <a:xfrm>
            <a:off x="8598239" y="1736317"/>
            <a:ext cx="2429533" cy="4623950"/>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68" tIns="146295" rIns="182868" bIns="146295" numCol="1" spcCol="0" rtlCol="0" fromWordArt="0" anchor="t" anchorCtr="0" forceAA="0" compatLnSpc="1">
            <a:prstTxWarp prst="textNoShape">
              <a:avLst/>
            </a:prstTxWarp>
            <a:noAutofit/>
          </a:bodyPr>
          <a:lstStyle/>
          <a:p>
            <a:pPr defTabSz="932426" fontAlgn="base">
              <a:spcBef>
                <a:spcPct val="0"/>
              </a:spcBef>
              <a:spcAft>
                <a:spcPct val="0"/>
              </a:spcAft>
            </a:pPr>
            <a:r>
              <a:rPr lang="es-ES" sz="2800" dirty="0" err="1">
                <a:gradFill>
                  <a:gsLst>
                    <a:gs pos="0">
                      <a:srgbClr val="FFFFFF"/>
                    </a:gs>
                    <a:gs pos="100000">
                      <a:srgbClr val="FFFFFF"/>
                    </a:gs>
                  </a:gsLst>
                  <a:lin ang="5400000" scaled="0"/>
                </a:gradFill>
                <a:ea typeface="Segoe UI" pitchFamily="34" charset="0"/>
                <a:cs typeface="Segoe UI" pitchFamily="34" charset="0"/>
              </a:rPr>
              <a:t>Platformas</a:t>
            </a: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2000" dirty="0">
                <a:gradFill>
                  <a:gsLst>
                    <a:gs pos="0">
                      <a:srgbClr val="FFFFFF"/>
                    </a:gs>
                    <a:gs pos="100000">
                      <a:srgbClr val="FFFFFF"/>
                    </a:gs>
                  </a:gsLst>
                  <a:lin ang="5400000" scaled="0"/>
                </a:gradFill>
                <a:ea typeface="Segoe UI" pitchFamily="34" charset="0"/>
                <a:cs typeface="Segoe UI" pitchFamily="34" charset="0"/>
              </a:rPr>
              <a:t>Android</a:t>
            </a:r>
          </a:p>
          <a:p>
            <a:pPr defTabSz="932426" fontAlgn="base">
              <a:spcBef>
                <a:spcPct val="0"/>
              </a:spcBef>
              <a:spcAft>
                <a:spcPct val="0"/>
              </a:spcAft>
            </a:pP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2000" dirty="0">
                <a:gradFill>
                  <a:gsLst>
                    <a:gs pos="0">
                      <a:srgbClr val="FFFFFF"/>
                    </a:gs>
                    <a:gs pos="100000">
                      <a:srgbClr val="FFFFFF"/>
                    </a:gs>
                  </a:gsLst>
                  <a:lin ang="5400000" scaled="0"/>
                </a:gradFill>
                <a:ea typeface="Segoe UI" pitchFamily="34" charset="0"/>
                <a:cs typeface="Segoe UI" pitchFamily="34" charset="0"/>
              </a:rPr>
              <a:t>iOS</a:t>
            </a:r>
          </a:p>
          <a:p>
            <a:pPr defTabSz="932426" fontAlgn="base">
              <a:spcBef>
                <a:spcPct val="0"/>
              </a:spcBef>
              <a:spcAft>
                <a:spcPct val="0"/>
              </a:spcAft>
            </a:pP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2000" dirty="0" err="1">
                <a:gradFill>
                  <a:gsLst>
                    <a:gs pos="0">
                      <a:srgbClr val="FFFFFF"/>
                    </a:gs>
                    <a:gs pos="100000">
                      <a:srgbClr val="FFFFFF"/>
                    </a:gs>
                  </a:gsLst>
                  <a:lin ang="5400000" scaled="0"/>
                </a:gradFill>
                <a:ea typeface="Segoe UI" pitchFamily="34" charset="0"/>
                <a:cs typeface="Segoe UI" pitchFamily="34" charset="0"/>
              </a:rPr>
              <a:t>macOS</a:t>
            </a: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2000" dirty="0">
                <a:gradFill>
                  <a:gsLst>
                    <a:gs pos="0">
                      <a:srgbClr val="FFFFFF"/>
                    </a:gs>
                    <a:gs pos="100000">
                      <a:srgbClr val="FFFFFF"/>
                    </a:gs>
                  </a:gsLst>
                  <a:lin ang="5400000" scaled="0"/>
                </a:gradFill>
                <a:ea typeface="Segoe UI" pitchFamily="34" charset="0"/>
                <a:cs typeface="Segoe UI" pitchFamily="34" charset="0"/>
              </a:rPr>
              <a:t>Windows</a:t>
            </a:r>
          </a:p>
          <a:p>
            <a:pPr defTabSz="932426" fontAlgn="base">
              <a:spcBef>
                <a:spcPct val="0"/>
              </a:spcBef>
              <a:spcAft>
                <a:spcPct val="0"/>
              </a:spcAft>
            </a:pPr>
            <a:endParaRPr lang="es-ES" sz="2000" dirty="0">
              <a:gradFill>
                <a:gsLst>
                  <a:gs pos="0">
                    <a:srgbClr val="FFFFFF"/>
                  </a:gs>
                  <a:gs pos="100000">
                    <a:srgbClr val="FFFFFF"/>
                  </a:gs>
                </a:gsLst>
                <a:lin ang="5400000" scaled="0"/>
              </a:gradFill>
              <a:ea typeface="Segoe UI" pitchFamily="34" charset="0"/>
              <a:cs typeface="Segoe UI" pitchFamily="34" charset="0"/>
            </a:endParaRPr>
          </a:p>
          <a:p>
            <a:pPr defTabSz="932426" fontAlgn="base">
              <a:spcBef>
                <a:spcPct val="0"/>
              </a:spcBef>
              <a:spcAft>
                <a:spcPct val="0"/>
              </a:spcAft>
            </a:pPr>
            <a:r>
              <a:rPr lang="es-ES" sz="2000" dirty="0">
                <a:gradFill>
                  <a:gsLst>
                    <a:gs pos="0">
                      <a:srgbClr val="FFFFFF"/>
                    </a:gs>
                    <a:gs pos="100000">
                      <a:srgbClr val="FFFFFF"/>
                    </a:gs>
                  </a:gsLst>
                  <a:lin ang="5400000" scaled="0"/>
                </a:gradFill>
                <a:ea typeface="Segoe UI" pitchFamily="34" charset="0"/>
                <a:cs typeface="Segoe UI" pitchFamily="34" charset="0"/>
              </a:rPr>
              <a:t>Paridad en </a:t>
            </a:r>
            <a:r>
              <a:rPr lang="es-ES" sz="2000" dirty="0" err="1">
                <a:gradFill>
                  <a:gsLst>
                    <a:gs pos="0">
                      <a:srgbClr val="FFFFFF"/>
                    </a:gs>
                    <a:gs pos="100000">
                      <a:srgbClr val="FFFFFF"/>
                    </a:gs>
                  </a:gsLst>
                  <a:lin ang="5400000" scaled="0"/>
                </a:gradFill>
                <a:ea typeface="Segoe UI" pitchFamily="34" charset="0"/>
                <a:cs typeface="Segoe UI" pitchFamily="34" charset="0"/>
              </a:rPr>
              <a:t>APIs</a:t>
            </a:r>
            <a:endParaRPr lang="es-ES" sz="20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48114655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B03C8-4CE1-43D6-A151-2E1708DD1391}"/>
              </a:ext>
            </a:extLst>
          </p:cNvPr>
          <p:cNvSpPr>
            <a:spLocks noGrp="1"/>
          </p:cNvSpPr>
          <p:nvPr>
            <p:ph type="title"/>
          </p:nvPr>
        </p:nvSpPr>
        <p:spPr/>
        <p:txBody>
          <a:bodyPr/>
          <a:lstStyle/>
          <a:p>
            <a:r>
              <a:rPr lang="en-US" dirty="0"/>
              <a:t>La </a:t>
            </a:r>
            <a:r>
              <a:rPr lang="en-US" dirty="0" err="1"/>
              <a:t>arquitectura</a:t>
            </a:r>
            <a:r>
              <a:rPr lang="en-US" dirty="0"/>
              <a:t> de .NET MAUI</a:t>
            </a:r>
          </a:p>
        </p:txBody>
      </p:sp>
      <p:sp>
        <p:nvSpPr>
          <p:cNvPr id="3" name="Text Placeholder 2">
            <a:extLst>
              <a:ext uri="{FF2B5EF4-FFF2-40B4-BE49-F238E27FC236}">
                <a16:creationId xmlns:a16="http://schemas.microsoft.com/office/drawing/2014/main" id="{F2710E3F-243C-4F77-A60E-E2915B537A3B}"/>
              </a:ext>
            </a:extLst>
          </p:cNvPr>
          <p:cNvSpPr>
            <a:spLocks noGrp="1"/>
          </p:cNvSpPr>
          <p:nvPr>
            <p:ph type="body" sz="quarter" idx="10"/>
          </p:nvPr>
        </p:nvSpPr>
        <p:spPr>
          <a:xfrm>
            <a:off x="456363" y="1397470"/>
            <a:ext cx="11301980" cy="904094"/>
          </a:xfrm>
        </p:spPr>
        <p:txBody>
          <a:bodyPr/>
          <a:lstStyle/>
          <a:p>
            <a:r>
              <a:rPr lang="en-US" dirty="0"/>
              <a:t>Las API de Android, iOS, macOS y Windows </a:t>
            </a:r>
            <a:r>
              <a:rPr lang="en-US" dirty="0" err="1"/>
              <a:t>están</a:t>
            </a:r>
            <a:r>
              <a:rPr lang="en-US" dirty="0"/>
              <a:t> </a:t>
            </a:r>
            <a:r>
              <a:rPr lang="en-US" dirty="0" err="1"/>
              <a:t>unificadas</a:t>
            </a:r>
            <a:r>
              <a:rPr lang="en-US" dirty="0"/>
              <a:t> en una API abstracta que </a:t>
            </a:r>
            <a:r>
              <a:rPr lang="en-US" dirty="0" err="1"/>
              <a:t>permite</a:t>
            </a:r>
            <a:r>
              <a:rPr lang="en-US" dirty="0"/>
              <a:t> una </a:t>
            </a:r>
            <a:r>
              <a:rPr lang="en-US" dirty="0" err="1"/>
              <a:t>experiencia</a:t>
            </a:r>
            <a:r>
              <a:rPr lang="en-US" dirty="0"/>
              <a:t> de </a:t>
            </a:r>
            <a:r>
              <a:rPr lang="en-US" dirty="0" err="1"/>
              <a:t>desarrollo</a:t>
            </a:r>
            <a:r>
              <a:rPr lang="en-US" dirty="0"/>
              <a:t> que </a:t>
            </a:r>
            <a:r>
              <a:rPr lang="en-US" dirty="0" err="1"/>
              <a:t>permita</a:t>
            </a:r>
            <a:r>
              <a:rPr lang="en-US" dirty="0"/>
              <a:t> </a:t>
            </a:r>
            <a:r>
              <a:rPr lang="en-US" dirty="0" err="1"/>
              <a:t>escribir</a:t>
            </a:r>
            <a:r>
              <a:rPr lang="en-US" dirty="0"/>
              <a:t> una </a:t>
            </a:r>
            <a:r>
              <a:rPr lang="en-US" dirty="0" err="1"/>
              <a:t>vez</a:t>
            </a:r>
            <a:r>
              <a:rPr lang="en-US" dirty="0"/>
              <a:t> y </a:t>
            </a:r>
            <a:r>
              <a:rPr lang="en-US" dirty="0" err="1"/>
              <a:t>ejecutar</a:t>
            </a:r>
            <a:r>
              <a:rPr lang="en-US" dirty="0"/>
              <a:t> en </a:t>
            </a:r>
            <a:r>
              <a:rPr lang="en-US" dirty="0" err="1"/>
              <a:t>cualquier</a:t>
            </a:r>
            <a:r>
              <a:rPr lang="en-US" dirty="0"/>
              <a:t> </a:t>
            </a:r>
            <a:r>
              <a:rPr lang="en-US" dirty="0" err="1"/>
              <a:t>plataforma</a:t>
            </a:r>
            <a:r>
              <a:rPr lang="en-US" dirty="0"/>
              <a:t>, al </a:t>
            </a:r>
            <a:r>
              <a:rPr lang="en-US" dirty="0" err="1"/>
              <a:t>tiempo</a:t>
            </a:r>
            <a:r>
              <a:rPr lang="en-US" dirty="0"/>
              <a:t> que </a:t>
            </a:r>
            <a:r>
              <a:rPr lang="en-US" dirty="0" err="1"/>
              <a:t>proporciona</a:t>
            </a:r>
            <a:r>
              <a:rPr lang="en-US" dirty="0"/>
              <a:t> un </a:t>
            </a:r>
            <a:r>
              <a:rPr lang="en-US" dirty="0" err="1"/>
              <a:t>acceso</a:t>
            </a:r>
            <a:r>
              <a:rPr lang="en-US" dirty="0"/>
              <a:t> total a </a:t>
            </a:r>
            <a:r>
              <a:rPr lang="en-US" dirty="0" err="1"/>
              <a:t>todos</a:t>
            </a:r>
            <a:r>
              <a:rPr lang="en-US" dirty="0"/>
              <a:t> los </a:t>
            </a:r>
            <a:r>
              <a:rPr lang="en-US" dirty="0" err="1"/>
              <a:t>aspectos</a:t>
            </a:r>
            <a:r>
              <a:rPr lang="en-US" dirty="0"/>
              <a:t> de </a:t>
            </a:r>
            <a:r>
              <a:rPr lang="en-US" dirty="0" err="1"/>
              <a:t>cada</a:t>
            </a:r>
            <a:r>
              <a:rPr lang="en-US" dirty="0"/>
              <a:t> </a:t>
            </a:r>
            <a:r>
              <a:rPr lang="en-US" dirty="0" err="1"/>
              <a:t>plataforma</a:t>
            </a:r>
            <a:r>
              <a:rPr lang="en-US" dirty="0"/>
              <a:t> </a:t>
            </a:r>
            <a:r>
              <a:rPr lang="en-US" dirty="0" err="1"/>
              <a:t>nativa</a:t>
            </a:r>
            <a:r>
              <a:rPr lang="en-US" dirty="0"/>
              <a:t>.</a:t>
            </a:r>
          </a:p>
        </p:txBody>
      </p:sp>
      <p:sp>
        <p:nvSpPr>
          <p:cNvPr id="4" name="Text Placeholder 3">
            <a:extLst>
              <a:ext uri="{FF2B5EF4-FFF2-40B4-BE49-F238E27FC236}">
                <a16:creationId xmlns:a16="http://schemas.microsoft.com/office/drawing/2014/main" id="{A7F8F2A9-2E76-499F-8573-B8EF39AE6FE4}"/>
              </a:ext>
            </a:extLst>
          </p:cNvPr>
          <p:cNvSpPr>
            <a:spLocks noGrp="1"/>
          </p:cNvSpPr>
          <p:nvPr>
            <p:ph type="body" sz="quarter" idx="11"/>
          </p:nvPr>
        </p:nvSpPr>
        <p:spPr>
          <a:xfrm>
            <a:off x="456363" y="3151446"/>
            <a:ext cx="3618146" cy="2982738"/>
          </a:xfrm>
        </p:spPr>
        <p:txBody>
          <a:bodyPr>
            <a:normAutofit/>
          </a:bodyPr>
          <a:lstStyle/>
          <a:p>
            <a:r>
              <a:rPr lang="en-US" b="0" dirty="0">
                <a:solidFill>
                  <a:schemeClr val="accent6">
                    <a:lumMod val="10000"/>
                  </a:schemeClr>
                </a:solidFill>
              </a:rPr>
              <a:t>App Code </a:t>
            </a:r>
            <a:r>
              <a:rPr lang="en-US" b="0" dirty="0" err="1">
                <a:solidFill>
                  <a:schemeClr val="accent6">
                    <a:lumMod val="10000"/>
                  </a:schemeClr>
                </a:solidFill>
              </a:rPr>
              <a:t>interactúa</a:t>
            </a:r>
            <a:r>
              <a:rPr lang="en-US" b="0" dirty="0">
                <a:solidFill>
                  <a:schemeClr val="accent6">
                    <a:lumMod val="10000"/>
                  </a:schemeClr>
                </a:solidFill>
              </a:rPr>
              <a:t> </a:t>
            </a:r>
            <a:r>
              <a:rPr lang="en-US" b="0" dirty="0" err="1">
                <a:solidFill>
                  <a:schemeClr val="accent6">
                    <a:lumMod val="10000"/>
                  </a:schemeClr>
                </a:solidFill>
              </a:rPr>
              <a:t>principalmente</a:t>
            </a:r>
            <a:r>
              <a:rPr lang="en-US" b="0" dirty="0">
                <a:solidFill>
                  <a:schemeClr val="accent6">
                    <a:lumMod val="10000"/>
                  </a:schemeClr>
                </a:solidFill>
              </a:rPr>
              <a:t> con .NET MAUI API (1).</a:t>
            </a:r>
          </a:p>
          <a:p>
            <a:r>
              <a:rPr lang="en-US" b="0" dirty="0" err="1">
                <a:solidFill>
                  <a:schemeClr val="accent6">
                    <a:lumMod val="10000"/>
                  </a:schemeClr>
                </a:solidFill>
              </a:rPr>
              <a:t>Según</a:t>
            </a:r>
            <a:r>
              <a:rPr lang="en-US" b="0" dirty="0">
                <a:solidFill>
                  <a:schemeClr val="accent6">
                    <a:lumMod val="10000"/>
                  </a:schemeClr>
                </a:solidFill>
              </a:rPr>
              <a:t> sea </a:t>
            </a:r>
            <a:r>
              <a:rPr lang="en-US" b="0" dirty="0" err="1">
                <a:solidFill>
                  <a:schemeClr val="accent6">
                    <a:lumMod val="10000"/>
                  </a:schemeClr>
                </a:solidFill>
              </a:rPr>
              <a:t>necesario</a:t>
            </a:r>
            <a:r>
              <a:rPr lang="en-US" b="0" dirty="0">
                <a:solidFill>
                  <a:schemeClr val="accent6">
                    <a:lumMod val="10000"/>
                  </a:schemeClr>
                </a:solidFill>
              </a:rPr>
              <a:t>, App Code </a:t>
            </a:r>
            <a:r>
              <a:rPr lang="en-US" b="0" dirty="0" err="1">
                <a:solidFill>
                  <a:schemeClr val="accent6">
                    <a:lumMod val="10000"/>
                  </a:schemeClr>
                </a:solidFill>
              </a:rPr>
              <a:t>puede</a:t>
            </a:r>
            <a:r>
              <a:rPr lang="en-US" b="0" dirty="0">
                <a:solidFill>
                  <a:schemeClr val="accent6">
                    <a:lumMod val="10000"/>
                  </a:schemeClr>
                </a:solidFill>
              </a:rPr>
              <a:t> acceder </a:t>
            </a:r>
            <a:r>
              <a:rPr lang="en-US" b="0" dirty="0" err="1">
                <a:solidFill>
                  <a:schemeClr val="accent6">
                    <a:lumMod val="10000"/>
                  </a:schemeClr>
                </a:solidFill>
              </a:rPr>
              <a:t>directamente</a:t>
            </a:r>
            <a:r>
              <a:rPr lang="en-US" b="0" dirty="0">
                <a:solidFill>
                  <a:schemeClr val="accent6">
                    <a:lumMod val="10000"/>
                  </a:schemeClr>
                </a:solidFill>
              </a:rPr>
              <a:t> las API de la </a:t>
            </a:r>
            <a:r>
              <a:rPr lang="en-US" b="0" dirty="0" err="1">
                <a:solidFill>
                  <a:schemeClr val="accent6">
                    <a:lumMod val="10000"/>
                  </a:schemeClr>
                </a:solidFill>
              </a:rPr>
              <a:t>plataforma</a:t>
            </a:r>
            <a:r>
              <a:rPr lang="en-US" b="0" dirty="0">
                <a:solidFill>
                  <a:schemeClr val="accent6">
                    <a:lumMod val="10000"/>
                  </a:schemeClr>
                </a:solidFill>
              </a:rPr>
              <a:t> (2) a </a:t>
            </a:r>
            <a:r>
              <a:rPr lang="en-US" b="0" dirty="0" err="1">
                <a:solidFill>
                  <a:schemeClr val="accent6">
                    <a:lumMod val="10000"/>
                  </a:schemeClr>
                </a:solidFill>
              </a:rPr>
              <a:t>través</a:t>
            </a:r>
            <a:r>
              <a:rPr lang="en-US" b="0" dirty="0">
                <a:solidFill>
                  <a:schemeClr val="accent6">
                    <a:lumMod val="10000"/>
                  </a:schemeClr>
                </a:solidFill>
              </a:rPr>
              <a:t> Handlers, etc.</a:t>
            </a:r>
          </a:p>
          <a:p>
            <a:endParaRPr lang="en-US" b="0" dirty="0">
              <a:solidFill>
                <a:schemeClr val="accent6">
                  <a:lumMod val="10000"/>
                </a:schemeClr>
              </a:solidFill>
            </a:endParaRPr>
          </a:p>
          <a:p>
            <a:r>
              <a:rPr lang="en-US" b="0" dirty="0">
                <a:solidFill>
                  <a:schemeClr val="accent6">
                    <a:lumMod val="10000"/>
                  </a:schemeClr>
                </a:solidFill>
              </a:rPr>
              <a:t>.NET MAUI accede </a:t>
            </a:r>
            <a:r>
              <a:rPr lang="en-US" b="0" dirty="0" err="1">
                <a:solidFill>
                  <a:schemeClr val="accent6">
                    <a:lumMod val="10000"/>
                  </a:schemeClr>
                </a:solidFill>
              </a:rPr>
              <a:t>directamente</a:t>
            </a:r>
            <a:r>
              <a:rPr lang="en-US" b="0" dirty="0">
                <a:solidFill>
                  <a:schemeClr val="accent6">
                    <a:lumMod val="10000"/>
                  </a:schemeClr>
                </a:solidFill>
              </a:rPr>
              <a:t> las API de la </a:t>
            </a:r>
            <a:r>
              <a:rPr lang="en-US" b="0" dirty="0" err="1">
                <a:solidFill>
                  <a:schemeClr val="accent6">
                    <a:lumMod val="10000"/>
                  </a:schemeClr>
                </a:solidFill>
              </a:rPr>
              <a:t>plataforma</a:t>
            </a:r>
            <a:r>
              <a:rPr lang="en-US" b="0" dirty="0">
                <a:solidFill>
                  <a:schemeClr val="accent6">
                    <a:lumMod val="10000"/>
                  </a:schemeClr>
                </a:solidFill>
              </a:rPr>
              <a:t> </a:t>
            </a:r>
            <a:r>
              <a:rPr lang="en-US" b="0" dirty="0" err="1">
                <a:solidFill>
                  <a:schemeClr val="accent6">
                    <a:lumMod val="10000"/>
                  </a:schemeClr>
                </a:solidFill>
              </a:rPr>
              <a:t>nativa</a:t>
            </a:r>
            <a:r>
              <a:rPr lang="en-US" b="0" dirty="0">
                <a:solidFill>
                  <a:schemeClr val="accent6">
                    <a:lumMod val="10000"/>
                  </a:schemeClr>
                </a:solidFill>
              </a:rPr>
              <a:t> (3).</a:t>
            </a:r>
          </a:p>
        </p:txBody>
      </p:sp>
      <p:sp>
        <p:nvSpPr>
          <p:cNvPr id="6" name="Text Placeholder 5">
            <a:extLst>
              <a:ext uri="{FF2B5EF4-FFF2-40B4-BE49-F238E27FC236}">
                <a16:creationId xmlns:a16="http://schemas.microsoft.com/office/drawing/2014/main" id="{0C4F0CBC-C2D6-45AE-A50A-B6DD0CFDD20B}"/>
              </a:ext>
            </a:extLst>
          </p:cNvPr>
          <p:cNvSpPr>
            <a:spLocks noGrp="1"/>
          </p:cNvSpPr>
          <p:nvPr>
            <p:ph type="body" sz="quarter" idx="13"/>
          </p:nvPr>
        </p:nvSpPr>
        <p:spPr>
          <a:xfrm>
            <a:off x="8140214" y="3151408"/>
            <a:ext cx="3621881" cy="212929"/>
          </a:xfrm>
        </p:spPr>
        <p:txBody>
          <a:bodyPr/>
          <a:lstStyle/>
          <a:p>
            <a:endParaRPr lang="en-US"/>
          </a:p>
        </p:txBody>
      </p:sp>
      <p:sp>
        <p:nvSpPr>
          <p:cNvPr id="7" name="Rectangle 6">
            <a:extLst>
              <a:ext uri="{FF2B5EF4-FFF2-40B4-BE49-F238E27FC236}">
                <a16:creationId xmlns:a16="http://schemas.microsoft.com/office/drawing/2014/main" id="{AC481896-5C4E-4759-8B1D-3F239A788D6F}"/>
              </a:ext>
            </a:extLst>
          </p:cNvPr>
          <p:cNvSpPr/>
          <p:nvPr/>
        </p:nvSpPr>
        <p:spPr>
          <a:xfrm>
            <a:off x="4778805" y="5894712"/>
            <a:ext cx="1717256" cy="448183"/>
          </a:xfrm>
          <a:prstGeom prst="rect">
            <a:avLst/>
          </a:prstGeom>
          <a:solidFill>
            <a:schemeClr val="accent6"/>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68"/>
              <a:t>Android</a:t>
            </a:r>
          </a:p>
        </p:txBody>
      </p:sp>
      <p:sp>
        <p:nvSpPr>
          <p:cNvPr id="8" name="Rectangle 7">
            <a:extLst>
              <a:ext uri="{FF2B5EF4-FFF2-40B4-BE49-F238E27FC236}">
                <a16:creationId xmlns:a16="http://schemas.microsoft.com/office/drawing/2014/main" id="{0AB374E1-848E-4B4F-A925-F9D74A1C4D91}"/>
              </a:ext>
            </a:extLst>
          </p:cNvPr>
          <p:cNvSpPr/>
          <p:nvPr/>
        </p:nvSpPr>
        <p:spPr>
          <a:xfrm>
            <a:off x="6623136" y="5894712"/>
            <a:ext cx="1717256" cy="448183"/>
          </a:xfrm>
          <a:prstGeom prst="rect">
            <a:avLst/>
          </a:prstGeom>
          <a:solidFill>
            <a:srgbClr val="7030A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68"/>
              <a:t>iOS</a:t>
            </a:r>
          </a:p>
        </p:txBody>
      </p:sp>
      <p:sp>
        <p:nvSpPr>
          <p:cNvPr id="9" name="Rectangle 8">
            <a:extLst>
              <a:ext uri="{FF2B5EF4-FFF2-40B4-BE49-F238E27FC236}">
                <a16:creationId xmlns:a16="http://schemas.microsoft.com/office/drawing/2014/main" id="{30CF2A71-DCA0-4F87-A1B6-E65D5F4DEE3B}"/>
              </a:ext>
            </a:extLst>
          </p:cNvPr>
          <p:cNvSpPr/>
          <p:nvPr/>
        </p:nvSpPr>
        <p:spPr>
          <a:xfrm>
            <a:off x="8447434" y="5894712"/>
            <a:ext cx="1760875" cy="448183"/>
          </a:xfrm>
          <a:prstGeom prst="rect">
            <a:avLst/>
          </a:prstGeom>
          <a:solidFill>
            <a:srgbClr val="7030A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68"/>
              <a:t>macOS</a:t>
            </a:r>
          </a:p>
        </p:txBody>
      </p:sp>
      <p:sp>
        <p:nvSpPr>
          <p:cNvPr id="10" name="Rectangle 9">
            <a:extLst>
              <a:ext uri="{FF2B5EF4-FFF2-40B4-BE49-F238E27FC236}">
                <a16:creationId xmlns:a16="http://schemas.microsoft.com/office/drawing/2014/main" id="{E428D23D-25C7-4AF8-995D-C7C9742C817D}"/>
              </a:ext>
            </a:extLst>
          </p:cNvPr>
          <p:cNvSpPr/>
          <p:nvPr/>
        </p:nvSpPr>
        <p:spPr>
          <a:xfrm>
            <a:off x="10291526" y="5886991"/>
            <a:ext cx="1466818" cy="448183"/>
          </a:xfrm>
          <a:prstGeom prst="rect">
            <a:avLst/>
          </a:prstGeom>
          <a:solidFill>
            <a:srgbClr val="00B0F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68"/>
              <a:t>Windows</a:t>
            </a:r>
          </a:p>
        </p:txBody>
      </p:sp>
      <p:sp>
        <p:nvSpPr>
          <p:cNvPr id="11" name="Rectangle 10">
            <a:extLst>
              <a:ext uri="{FF2B5EF4-FFF2-40B4-BE49-F238E27FC236}">
                <a16:creationId xmlns:a16="http://schemas.microsoft.com/office/drawing/2014/main" id="{23617B4E-F8F8-4079-9EE1-B611B1536A74}"/>
              </a:ext>
            </a:extLst>
          </p:cNvPr>
          <p:cNvSpPr/>
          <p:nvPr/>
        </p:nvSpPr>
        <p:spPr>
          <a:xfrm>
            <a:off x="4778806" y="4240133"/>
            <a:ext cx="1717255" cy="448183"/>
          </a:xfrm>
          <a:prstGeom prst="rect">
            <a:avLst/>
          </a:prstGeom>
          <a:solidFill>
            <a:schemeClr val="accent6"/>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68" err="1"/>
              <a:t>Xamarin.Android</a:t>
            </a:r>
            <a:endParaRPr lang="en-US" sz="1568"/>
          </a:p>
        </p:txBody>
      </p:sp>
      <p:sp>
        <p:nvSpPr>
          <p:cNvPr id="12" name="Rectangle 11">
            <a:extLst>
              <a:ext uri="{FF2B5EF4-FFF2-40B4-BE49-F238E27FC236}">
                <a16:creationId xmlns:a16="http://schemas.microsoft.com/office/drawing/2014/main" id="{74170046-C00F-49B7-8438-A64218ABC654}"/>
              </a:ext>
            </a:extLst>
          </p:cNvPr>
          <p:cNvSpPr/>
          <p:nvPr/>
        </p:nvSpPr>
        <p:spPr>
          <a:xfrm>
            <a:off x="6623137" y="4255349"/>
            <a:ext cx="1717256" cy="448183"/>
          </a:xfrm>
          <a:prstGeom prst="rect">
            <a:avLst/>
          </a:prstGeom>
          <a:solidFill>
            <a:srgbClr val="7030A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68" err="1"/>
              <a:t>Xamarin.iOS</a:t>
            </a:r>
            <a:endParaRPr lang="en-US" sz="1568"/>
          </a:p>
        </p:txBody>
      </p:sp>
      <p:sp>
        <p:nvSpPr>
          <p:cNvPr id="13" name="Rectangle 12">
            <a:extLst>
              <a:ext uri="{FF2B5EF4-FFF2-40B4-BE49-F238E27FC236}">
                <a16:creationId xmlns:a16="http://schemas.microsoft.com/office/drawing/2014/main" id="{5A7EF605-B201-4DAA-91D8-8F4567A2706B}"/>
              </a:ext>
            </a:extLst>
          </p:cNvPr>
          <p:cNvSpPr/>
          <p:nvPr/>
        </p:nvSpPr>
        <p:spPr>
          <a:xfrm>
            <a:off x="8447432" y="4255349"/>
            <a:ext cx="1750030" cy="448183"/>
          </a:xfrm>
          <a:prstGeom prst="rect">
            <a:avLst/>
          </a:prstGeom>
          <a:solidFill>
            <a:srgbClr val="7030A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68" err="1"/>
              <a:t>Xamarin.Mac</a:t>
            </a:r>
            <a:endParaRPr lang="en-US" sz="1568"/>
          </a:p>
        </p:txBody>
      </p:sp>
      <p:sp>
        <p:nvSpPr>
          <p:cNvPr id="14" name="Rectangle 13">
            <a:extLst>
              <a:ext uri="{FF2B5EF4-FFF2-40B4-BE49-F238E27FC236}">
                <a16:creationId xmlns:a16="http://schemas.microsoft.com/office/drawing/2014/main" id="{88A5E05B-4B99-4D14-AE16-D67970550D4F}"/>
              </a:ext>
            </a:extLst>
          </p:cNvPr>
          <p:cNvSpPr/>
          <p:nvPr/>
        </p:nvSpPr>
        <p:spPr>
          <a:xfrm>
            <a:off x="10323734" y="4240133"/>
            <a:ext cx="1434609" cy="448183"/>
          </a:xfrm>
          <a:prstGeom prst="rect">
            <a:avLst/>
          </a:prstGeom>
          <a:solidFill>
            <a:srgbClr val="00B0F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68" err="1"/>
              <a:t>WinUI</a:t>
            </a:r>
            <a:endParaRPr lang="en-US" sz="1568"/>
          </a:p>
        </p:txBody>
      </p:sp>
      <p:sp>
        <p:nvSpPr>
          <p:cNvPr id="15" name="Rectangle 14">
            <a:extLst>
              <a:ext uri="{FF2B5EF4-FFF2-40B4-BE49-F238E27FC236}">
                <a16:creationId xmlns:a16="http://schemas.microsoft.com/office/drawing/2014/main" id="{E1F4B8CE-BB13-459B-9E70-32FF6163D667}"/>
              </a:ext>
            </a:extLst>
          </p:cNvPr>
          <p:cNvSpPr/>
          <p:nvPr/>
        </p:nvSpPr>
        <p:spPr>
          <a:xfrm>
            <a:off x="4784363" y="3656000"/>
            <a:ext cx="6977733" cy="448183"/>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30"/>
              <a:t>.NET MAUI</a:t>
            </a:r>
          </a:p>
        </p:txBody>
      </p:sp>
      <p:sp>
        <p:nvSpPr>
          <p:cNvPr id="16" name="Rectangle 15">
            <a:extLst>
              <a:ext uri="{FF2B5EF4-FFF2-40B4-BE49-F238E27FC236}">
                <a16:creationId xmlns:a16="http://schemas.microsoft.com/office/drawing/2014/main" id="{C39EFE5F-F0C0-4BE6-8475-3A7BBB7DC2EF}"/>
              </a:ext>
            </a:extLst>
          </p:cNvPr>
          <p:cNvSpPr/>
          <p:nvPr/>
        </p:nvSpPr>
        <p:spPr>
          <a:xfrm>
            <a:off x="4784363" y="2984011"/>
            <a:ext cx="6977733" cy="537344"/>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730"/>
              <a:t>App Code</a:t>
            </a:r>
          </a:p>
        </p:txBody>
      </p:sp>
      <p:sp>
        <p:nvSpPr>
          <p:cNvPr id="17" name="Rectangle 16">
            <a:extLst>
              <a:ext uri="{FF2B5EF4-FFF2-40B4-BE49-F238E27FC236}">
                <a16:creationId xmlns:a16="http://schemas.microsoft.com/office/drawing/2014/main" id="{3B96EA78-E5E7-4647-A343-F10EE525CB8E}"/>
              </a:ext>
            </a:extLst>
          </p:cNvPr>
          <p:cNvSpPr/>
          <p:nvPr/>
        </p:nvSpPr>
        <p:spPr>
          <a:xfrm>
            <a:off x="4778805" y="5323052"/>
            <a:ext cx="5418657" cy="448183"/>
          </a:xfrm>
          <a:prstGeom prst="rect">
            <a:avLst/>
          </a:prstGeom>
          <a:solidFill>
            <a:srgbClr val="0070C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730"/>
              <a:t>Mono Runtime</a:t>
            </a:r>
          </a:p>
        </p:txBody>
      </p:sp>
      <p:sp>
        <p:nvSpPr>
          <p:cNvPr id="18" name="Rectangle 17">
            <a:extLst>
              <a:ext uri="{FF2B5EF4-FFF2-40B4-BE49-F238E27FC236}">
                <a16:creationId xmlns:a16="http://schemas.microsoft.com/office/drawing/2014/main" id="{798C9F09-A8C6-4DED-9D40-FABB697429E8}"/>
              </a:ext>
            </a:extLst>
          </p:cNvPr>
          <p:cNvSpPr/>
          <p:nvPr/>
        </p:nvSpPr>
        <p:spPr>
          <a:xfrm>
            <a:off x="10291524" y="5329991"/>
            <a:ext cx="1479312" cy="448183"/>
          </a:xfrm>
          <a:prstGeom prst="rect">
            <a:avLst/>
          </a:prstGeom>
          <a:solidFill>
            <a:srgbClr val="00B0F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730"/>
              <a:t>WinRT</a:t>
            </a:r>
          </a:p>
        </p:txBody>
      </p:sp>
      <p:sp>
        <p:nvSpPr>
          <p:cNvPr id="19" name="Rectangle 18">
            <a:extLst>
              <a:ext uri="{FF2B5EF4-FFF2-40B4-BE49-F238E27FC236}">
                <a16:creationId xmlns:a16="http://schemas.microsoft.com/office/drawing/2014/main" id="{455E6F3D-4206-4F0B-A733-EC6CE6AA4CA4}"/>
              </a:ext>
            </a:extLst>
          </p:cNvPr>
          <p:cNvSpPr/>
          <p:nvPr/>
        </p:nvSpPr>
        <p:spPr>
          <a:xfrm>
            <a:off x="4778805" y="4765270"/>
            <a:ext cx="6996907" cy="448183"/>
          </a:xfrm>
          <a:prstGeom prst="rect">
            <a:avLst/>
          </a:prstGeom>
          <a:solidFill>
            <a:schemeClr val="accent2">
              <a:lumMod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730"/>
              <a:t>.NET 6 BCL</a:t>
            </a:r>
          </a:p>
        </p:txBody>
      </p:sp>
      <p:sp>
        <p:nvSpPr>
          <p:cNvPr id="20" name="Arrow: Right 19">
            <a:extLst>
              <a:ext uri="{FF2B5EF4-FFF2-40B4-BE49-F238E27FC236}">
                <a16:creationId xmlns:a16="http://schemas.microsoft.com/office/drawing/2014/main" id="{6909ECDD-64C8-48FC-ABDA-50203EDE6CF6}"/>
              </a:ext>
            </a:extLst>
          </p:cNvPr>
          <p:cNvSpPr/>
          <p:nvPr/>
        </p:nvSpPr>
        <p:spPr>
          <a:xfrm rot="5400000">
            <a:off x="4721324" y="3550858"/>
            <a:ext cx="610201" cy="356566"/>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vert="vert270" rtlCol="0" anchor="ctr"/>
          <a:lstStyle/>
          <a:p>
            <a:pPr algn="ctr"/>
            <a:r>
              <a:rPr lang="en-US" sz="1730">
                <a:solidFill>
                  <a:schemeClr val="accent1"/>
                </a:solidFill>
              </a:rPr>
              <a:t>1</a:t>
            </a:r>
          </a:p>
        </p:txBody>
      </p:sp>
      <p:sp>
        <p:nvSpPr>
          <p:cNvPr id="21" name="Arrow: Right 20">
            <a:extLst>
              <a:ext uri="{FF2B5EF4-FFF2-40B4-BE49-F238E27FC236}">
                <a16:creationId xmlns:a16="http://schemas.microsoft.com/office/drawing/2014/main" id="{757336C0-8009-4202-9A4C-1DF51CBA92FA}"/>
              </a:ext>
            </a:extLst>
          </p:cNvPr>
          <p:cNvSpPr/>
          <p:nvPr/>
        </p:nvSpPr>
        <p:spPr>
          <a:xfrm rot="5400000">
            <a:off x="4981493" y="3718265"/>
            <a:ext cx="923500" cy="356566"/>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vert="vert270" rtlCol="0" anchor="ctr"/>
          <a:lstStyle/>
          <a:p>
            <a:pPr algn="ctr"/>
            <a:r>
              <a:rPr lang="en-US" sz="1730">
                <a:solidFill>
                  <a:schemeClr val="accent1"/>
                </a:solidFill>
              </a:rPr>
              <a:t>2</a:t>
            </a:r>
          </a:p>
        </p:txBody>
      </p:sp>
      <p:sp>
        <p:nvSpPr>
          <p:cNvPr id="22" name="Arrow: Right 21">
            <a:extLst>
              <a:ext uri="{FF2B5EF4-FFF2-40B4-BE49-F238E27FC236}">
                <a16:creationId xmlns:a16="http://schemas.microsoft.com/office/drawing/2014/main" id="{C0B3A071-E5C0-45D0-BB5B-B62C8209E63A}"/>
              </a:ext>
            </a:extLst>
          </p:cNvPr>
          <p:cNvSpPr/>
          <p:nvPr/>
        </p:nvSpPr>
        <p:spPr>
          <a:xfrm rot="5400000">
            <a:off x="5769676" y="4022246"/>
            <a:ext cx="332577" cy="356566"/>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vert="vert270" rtlCol="0" anchor="ctr"/>
          <a:lstStyle/>
          <a:p>
            <a:pPr algn="ctr"/>
            <a:r>
              <a:rPr lang="en-US" sz="1730">
                <a:solidFill>
                  <a:schemeClr val="accent1"/>
                </a:solidFill>
              </a:rPr>
              <a:t>3</a:t>
            </a:r>
          </a:p>
        </p:txBody>
      </p:sp>
    </p:spTree>
    <p:extLst>
      <p:ext uri="{BB962C8B-B14F-4D97-AF65-F5344CB8AC3E}">
        <p14:creationId xmlns:p14="http://schemas.microsoft.com/office/powerpoint/2010/main" val="335725557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768AFD38-62F2-4EF6-8BFC-D30590B01CF3}"/>
              </a:ext>
            </a:extLst>
          </p:cNvPr>
          <p:cNvGraphicFramePr>
            <a:graphicFrameLocks noGrp="1"/>
          </p:cNvGraphicFramePr>
          <p:nvPr/>
        </p:nvGraphicFramePr>
        <p:xfrm>
          <a:off x="2073316" y="224643"/>
          <a:ext cx="8289807" cy="6491918"/>
        </p:xfrm>
        <a:graphic>
          <a:graphicData uri="http://schemas.openxmlformats.org/drawingml/2006/table">
            <a:tbl>
              <a:tblPr firstRow="1" bandRow="1">
                <a:tableStyleId>{7DF18680-E054-41AD-8BC1-D1AEF772440D}</a:tableStyleId>
              </a:tblPr>
              <a:tblGrid>
                <a:gridCol w="2763269">
                  <a:extLst>
                    <a:ext uri="{9D8B030D-6E8A-4147-A177-3AD203B41FA5}">
                      <a16:colId xmlns:a16="http://schemas.microsoft.com/office/drawing/2014/main" val="4139020492"/>
                    </a:ext>
                  </a:extLst>
                </a:gridCol>
                <a:gridCol w="2763269">
                  <a:extLst>
                    <a:ext uri="{9D8B030D-6E8A-4147-A177-3AD203B41FA5}">
                      <a16:colId xmlns:a16="http://schemas.microsoft.com/office/drawing/2014/main" val="204193396"/>
                    </a:ext>
                  </a:extLst>
                </a:gridCol>
                <a:gridCol w="2763269">
                  <a:extLst>
                    <a:ext uri="{9D8B030D-6E8A-4147-A177-3AD203B41FA5}">
                      <a16:colId xmlns:a16="http://schemas.microsoft.com/office/drawing/2014/main" val="2407830352"/>
                    </a:ext>
                  </a:extLst>
                </a:gridCol>
              </a:tblGrid>
              <a:tr h="274281">
                <a:tc>
                  <a:txBody>
                    <a:bodyPr/>
                    <a:lstStyle/>
                    <a:p>
                      <a:endParaRPr lang="en-US" sz="1200"/>
                    </a:p>
                  </a:txBody>
                  <a:tcPr marL="91427" marR="91427" marT="45713" marB="45713"/>
                </a:tc>
                <a:tc>
                  <a:txBody>
                    <a:bodyPr/>
                    <a:lstStyle/>
                    <a:p>
                      <a:r>
                        <a:rPr lang="en-US" sz="1200" err="1"/>
                        <a:t>Xamarin.Forms</a:t>
                      </a:r>
                      <a:r>
                        <a:rPr lang="en-US" sz="1200"/>
                        <a:t> 5</a:t>
                      </a:r>
                    </a:p>
                  </a:txBody>
                  <a:tcPr marL="91427" marR="91427" marT="45713" marB="45713"/>
                </a:tc>
                <a:tc>
                  <a:txBody>
                    <a:bodyPr/>
                    <a:lstStyle/>
                    <a:p>
                      <a:r>
                        <a:rPr lang="en-US" sz="1200"/>
                        <a:t>.NET MAUI</a:t>
                      </a:r>
                    </a:p>
                  </a:txBody>
                  <a:tcPr marL="91427" marR="91427" marT="45713" marB="45713"/>
                </a:tc>
                <a:extLst>
                  <a:ext uri="{0D108BD9-81ED-4DB2-BD59-A6C34878D82A}">
                    <a16:rowId xmlns:a16="http://schemas.microsoft.com/office/drawing/2014/main" val="577667129"/>
                  </a:ext>
                </a:extLst>
              </a:tr>
              <a:tr h="274281">
                <a:tc>
                  <a:txBody>
                    <a:bodyPr/>
                    <a:lstStyle/>
                    <a:p>
                      <a:r>
                        <a:rPr lang="en-US" sz="1200" b="1"/>
                        <a:t>Platforms</a:t>
                      </a:r>
                    </a:p>
                  </a:txBody>
                  <a:tcPr marL="91427" marR="91427" marT="45713" marB="45713"/>
                </a:tc>
                <a:tc>
                  <a:txBody>
                    <a:bodyPr/>
                    <a:lstStyle/>
                    <a:p>
                      <a:endParaRPr lang="en-US" sz="1200"/>
                    </a:p>
                  </a:txBody>
                  <a:tcPr marL="91427" marR="91427" marT="45713" marB="45713"/>
                </a:tc>
                <a:tc>
                  <a:txBody>
                    <a:bodyPr/>
                    <a:lstStyle/>
                    <a:p>
                      <a:endParaRPr lang="en-US" sz="1200"/>
                    </a:p>
                  </a:txBody>
                  <a:tcPr marL="91427" marR="91427" marT="45713" marB="45713"/>
                </a:tc>
                <a:extLst>
                  <a:ext uri="{0D108BD9-81ED-4DB2-BD59-A6C34878D82A}">
                    <a16:rowId xmlns:a16="http://schemas.microsoft.com/office/drawing/2014/main" val="3827931126"/>
                  </a:ext>
                </a:extLst>
              </a:tr>
              <a:tr h="274281">
                <a:tc>
                  <a:txBody>
                    <a:bodyPr/>
                    <a:lstStyle/>
                    <a:p>
                      <a:r>
                        <a:rPr lang="en-US" sz="1200"/>
                        <a:t>Android</a:t>
                      </a:r>
                    </a:p>
                  </a:txBody>
                  <a:tcPr marL="91427" marR="91427" marT="45713" marB="45713"/>
                </a:tc>
                <a:tc>
                  <a:txBody>
                    <a:bodyPr/>
                    <a:lstStyle/>
                    <a:p>
                      <a:r>
                        <a:rPr lang="en-US" sz="1200"/>
                        <a:t>API 19+</a:t>
                      </a:r>
                    </a:p>
                  </a:txBody>
                  <a:tcPr marL="91427" marR="91427" marT="45713" marB="45713"/>
                </a:tc>
                <a:tc>
                  <a:txBody>
                    <a:bodyPr/>
                    <a:lstStyle/>
                    <a:p>
                      <a:r>
                        <a:rPr lang="en-US" sz="1200"/>
                        <a:t>API 21+</a:t>
                      </a:r>
                    </a:p>
                  </a:txBody>
                  <a:tcPr marL="91427" marR="91427" marT="45713" marB="45713"/>
                </a:tc>
                <a:extLst>
                  <a:ext uri="{0D108BD9-81ED-4DB2-BD59-A6C34878D82A}">
                    <a16:rowId xmlns:a16="http://schemas.microsoft.com/office/drawing/2014/main" val="2651488994"/>
                  </a:ext>
                </a:extLst>
              </a:tr>
              <a:tr h="274281">
                <a:tc>
                  <a:txBody>
                    <a:bodyPr/>
                    <a:lstStyle/>
                    <a:p>
                      <a:r>
                        <a:rPr lang="en-US" sz="1200"/>
                        <a:t>iOS</a:t>
                      </a:r>
                    </a:p>
                  </a:txBody>
                  <a:tcPr marL="91427" marR="91427" marT="45713" marB="45713"/>
                </a:tc>
                <a:tc>
                  <a:txBody>
                    <a:bodyPr/>
                    <a:lstStyle/>
                    <a:p>
                      <a:r>
                        <a:rPr lang="en-US" sz="1200"/>
                        <a:t>9 – 15</a:t>
                      </a:r>
                    </a:p>
                  </a:txBody>
                  <a:tcPr marL="91427" marR="91427" marT="45713" marB="45713"/>
                </a:tc>
                <a:tc>
                  <a:txBody>
                    <a:bodyPr/>
                    <a:lstStyle/>
                    <a:p>
                      <a:r>
                        <a:rPr lang="en-US" sz="1200"/>
                        <a:t>10+</a:t>
                      </a:r>
                    </a:p>
                  </a:txBody>
                  <a:tcPr marL="91427" marR="91427" marT="45713" marB="45713"/>
                </a:tc>
                <a:extLst>
                  <a:ext uri="{0D108BD9-81ED-4DB2-BD59-A6C34878D82A}">
                    <a16:rowId xmlns:a16="http://schemas.microsoft.com/office/drawing/2014/main" val="2790751986"/>
                  </a:ext>
                </a:extLst>
              </a:tr>
              <a:tr h="274281">
                <a:tc>
                  <a:txBody>
                    <a:bodyPr/>
                    <a:lstStyle/>
                    <a:p>
                      <a:r>
                        <a:rPr lang="en-US" sz="1200"/>
                        <a:t>Linux (GTK#)</a:t>
                      </a:r>
                    </a:p>
                  </a:txBody>
                  <a:tcPr marL="91427" marR="91427" marT="45713" marB="45713"/>
                </a:tc>
                <a:tc>
                  <a:txBody>
                    <a:bodyPr/>
                    <a:lstStyle/>
                    <a:p>
                      <a:r>
                        <a:rPr lang="en-US" sz="1200"/>
                        <a:t>Community</a:t>
                      </a:r>
                    </a:p>
                  </a:txBody>
                  <a:tcPr marL="91427" marR="91427" marT="45713" marB="45713"/>
                </a:tc>
                <a:tc>
                  <a:txBody>
                    <a:bodyPr/>
                    <a:lstStyle/>
                    <a:p>
                      <a:r>
                        <a:rPr lang="en-US" sz="1200"/>
                        <a:t>Community</a:t>
                      </a:r>
                    </a:p>
                  </a:txBody>
                  <a:tcPr marL="91427" marR="91427" marT="45713" marB="45713"/>
                </a:tc>
                <a:extLst>
                  <a:ext uri="{0D108BD9-81ED-4DB2-BD59-A6C34878D82A}">
                    <a16:rowId xmlns:a16="http://schemas.microsoft.com/office/drawing/2014/main" val="943938080"/>
                  </a:ext>
                </a:extLst>
              </a:tr>
              <a:tr h="274281">
                <a:tc>
                  <a:txBody>
                    <a:bodyPr/>
                    <a:lstStyle/>
                    <a:p>
                      <a:r>
                        <a:rPr lang="en-US" sz="1200"/>
                        <a:t>macOS</a:t>
                      </a:r>
                    </a:p>
                  </a:txBody>
                  <a:tcPr marL="91427" marR="91427" marT="45713" marB="45713"/>
                </a:tc>
                <a:tc>
                  <a:txBody>
                    <a:bodyPr/>
                    <a:lstStyle/>
                    <a:p>
                      <a:r>
                        <a:rPr lang="en-US" sz="1200"/>
                        <a:t>Community</a:t>
                      </a:r>
                    </a:p>
                  </a:txBody>
                  <a:tcPr marL="91427" marR="91427" marT="45713" marB="45713"/>
                </a:tc>
                <a:tc>
                  <a:txBody>
                    <a:bodyPr/>
                    <a:lstStyle/>
                    <a:p>
                      <a:r>
                        <a:rPr lang="en-US" sz="1200"/>
                        <a:t>Microsoft</a:t>
                      </a:r>
                    </a:p>
                  </a:txBody>
                  <a:tcPr marL="91427" marR="91427" marT="45713" marB="45713"/>
                </a:tc>
                <a:extLst>
                  <a:ext uri="{0D108BD9-81ED-4DB2-BD59-A6C34878D82A}">
                    <a16:rowId xmlns:a16="http://schemas.microsoft.com/office/drawing/2014/main" val="3693859226"/>
                  </a:ext>
                </a:extLst>
              </a:tr>
              <a:tr h="274281">
                <a:tc>
                  <a:txBody>
                    <a:bodyPr/>
                    <a:lstStyle/>
                    <a:p>
                      <a:r>
                        <a:rPr lang="en-US" sz="1200"/>
                        <a:t>Tizen</a:t>
                      </a:r>
                    </a:p>
                  </a:txBody>
                  <a:tcPr marL="91427" marR="91427" marT="45713" marB="45713"/>
                </a:tc>
                <a:tc>
                  <a:txBody>
                    <a:bodyPr/>
                    <a:lstStyle/>
                    <a:p>
                      <a:r>
                        <a:rPr lang="en-US" sz="1200"/>
                        <a:t>Samsung</a:t>
                      </a:r>
                    </a:p>
                  </a:txBody>
                  <a:tcPr marL="91427" marR="91427" marT="45713" marB="45713"/>
                </a:tc>
                <a:tc>
                  <a:txBody>
                    <a:bodyPr/>
                    <a:lstStyle/>
                    <a:p>
                      <a:r>
                        <a:rPr lang="en-US" sz="1200"/>
                        <a:t>Samsung</a:t>
                      </a:r>
                    </a:p>
                  </a:txBody>
                  <a:tcPr marL="91427" marR="91427" marT="45713" marB="45713"/>
                </a:tc>
                <a:extLst>
                  <a:ext uri="{0D108BD9-81ED-4DB2-BD59-A6C34878D82A}">
                    <a16:rowId xmlns:a16="http://schemas.microsoft.com/office/drawing/2014/main" val="3119186885"/>
                  </a:ext>
                </a:extLst>
              </a:tr>
              <a:tr h="457135">
                <a:tc>
                  <a:txBody>
                    <a:bodyPr/>
                    <a:lstStyle/>
                    <a:p>
                      <a:r>
                        <a:rPr lang="en-US" sz="1200"/>
                        <a:t>Windows</a:t>
                      </a:r>
                    </a:p>
                  </a:txBody>
                  <a:tcPr marL="91427" marR="91427" marT="45713" marB="45713"/>
                </a:tc>
                <a:tc>
                  <a:txBody>
                    <a:bodyPr/>
                    <a:lstStyle/>
                    <a:p>
                      <a:r>
                        <a:rPr lang="en-US" sz="1200"/>
                        <a:t>UWP Microsoft</a:t>
                      </a:r>
                      <a:br>
                        <a:rPr lang="en-US" sz="1200"/>
                      </a:br>
                      <a:r>
                        <a:rPr lang="en-US" sz="1200"/>
                        <a:t>WPF Community</a:t>
                      </a:r>
                    </a:p>
                  </a:txBody>
                  <a:tcPr marL="91427" marR="91427" marT="45713" marB="45713"/>
                </a:tc>
                <a:tc>
                  <a:txBody>
                    <a:bodyPr/>
                    <a:lstStyle/>
                    <a:p>
                      <a:r>
                        <a:rPr lang="en-US" sz="1200" err="1"/>
                        <a:t>WinUI</a:t>
                      </a:r>
                      <a:r>
                        <a:rPr lang="en-US" sz="1200"/>
                        <a:t> 3 Microsoft</a:t>
                      </a:r>
                    </a:p>
                    <a:p>
                      <a:r>
                        <a:rPr lang="en-US" sz="1200"/>
                        <a:t>WPF Community</a:t>
                      </a:r>
                    </a:p>
                  </a:txBody>
                  <a:tcPr marL="91427" marR="91427" marT="45713" marB="45713"/>
                </a:tc>
                <a:extLst>
                  <a:ext uri="{0D108BD9-81ED-4DB2-BD59-A6C34878D82A}">
                    <a16:rowId xmlns:a16="http://schemas.microsoft.com/office/drawing/2014/main" val="540394822"/>
                  </a:ext>
                </a:extLst>
              </a:tr>
              <a:tr h="274281">
                <a:tc>
                  <a:txBody>
                    <a:bodyPr/>
                    <a:lstStyle/>
                    <a:p>
                      <a:r>
                        <a:rPr lang="en-US" sz="1200" b="1"/>
                        <a:t>Features</a:t>
                      </a:r>
                    </a:p>
                  </a:txBody>
                  <a:tcPr marL="91427" marR="91427" marT="45713" marB="45713"/>
                </a:tc>
                <a:tc>
                  <a:txBody>
                    <a:bodyPr/>
                    <a:lstStyle/>
                    <a:p>
                      <a:endParaRPr lang="en-US" sz="1200"/>
                    </a:p>
                  </a:txBody>
                  <a:tcPr marL="91427" marR="91427" marT="45713" marB="45713"/>
                </a:tc>
                <a:tc>
                  <a:txBody>
                    <a:bodyPr/>
                    <a:lstStyle/>
                    <a:p>
                      <a:endParaRPr lang="en-US" sz="1200"/>
                    </a:p>
                  </a:txBody>
                  <a:tcPr marL="91427" marR="91427" marT="45713" marB="45713"/>
                </a:tc>
                <a:extLst>
                  <a:ext uri="{0D108BD9-81ED-4DB2-BD59-A6C34878D82A}">
                    <a16:rowId xmlns:a16="http://schemas.microsoft.com/office/drawing/2014/main" val="1801154184"/>
                  </a:ext>
                </a:extLst>
              </a:tr>
              <a:tr h="274281">
                <a:tc>
                  <a:txBody>
                    <a:bodyPr/>
                    <a:lstStyle/>
                    <a:p>
                      <a:r>
                        <a:rPr lang="en-US" sz="1200"/>
                        <a:t>Renderers</a:t>
                      </a:r>
                    </a:p>
                  </a:txBody>
                  <a:tcPr marL="91427" marR="91427" marT="45713" marB="45713"/>
                </a:tc>
                <a:tc>
                  <a:txBody>
                    <a:bodyPr/>
                    <a:lstStyle/>
                    <a:p>
                      <a:r>
                        <a:rPr lang="en-US" sz="1200"/>
                        <a:t>Tightly coupled to </a:t>
                      </a:r>
                      <a:r>
                        <a:rPr lang="en-US" sz="1200" err="1"/>
                        <a:t>BindableObject</a:t>
                      </a:r>
                      <a:endParaRPr lang="en-US" sz="1200"/>
                    </a:p>
                  </a:txBody>
                  <a:tcPr marL="91427" marR="91427" marT="45713" marB="45713"/>
                </a:tc>
                <a:tc>
                  <a:txBody>
                    <a:bodyPr/>
                    <a:lstStyle/>
                    <a:p>
                      <a:r>
                        <a:rPr lang="en-US" sz="1200"/>
                        <a:t>Loosely coupled, no Core deps</a:t>
                      </a:r>
                    </a:p>
                  </a:txBody>
                  <a:tcPr marL="91427" marR="91427" marT="45713" marB="45713"/>
                </a:tc>
                <a:extLst>
                  <a:ext uri="{0D108BD9-81ED-4DB2-BD59-A6C34878D82A}">
                    <a16:rowId xmlns:a16="http://schemas.microsoft.com/office/drawing/2014/main" val="1734982972"/>
                  </a:ext>
                </a:extLst>
              </a:tr>
              <a:tr h="274281">
                <a:tc>
                  <a:txBody>
                    <a:bodyPr/>
                    <a:lstStyle/>
                    <a:p>
                      <a:r>
                        <a:rPr lang="en-US" sz="1200"/>
                        <a:t>App Models</a:t>
                      </a:r>
                    </a:p>
                  </a:txBody>
                  <a:tcPr marL="91427" marR="91427" marT="45713" marB="45713"/>
                </a:tc>
                <a:tc>
                  <a:txBody>
                    <a:bodyPr/>
                    <a:lstStyle/>
                    <a:p>
                      <a:r>
                        <a:rPr lang="en-US" sz="1200"/>
                        <a:t>MVVM / </a:t>
                      </a:r>
                      <a:r>
                        <a:rPr lang="en-US" sz="1200" err="1"/>
                        <a:t>RxUI</a:t>
                      </a:r>
                      <a:endParaRPr lang="en-US" sz="1200"/>
                    </a:p>
                  </a:txBody>
                  <a:tcPr marL="91427" marR="91427" marT="45713" marB="45713"/>
                </a:tc>
                <a:tc>
                  <a:txBody>
                    <a:bodyPr/>
                    <a:lstStyle/>
                    <a:p>
                      <a:r>
                        <a:rPr lang="en-US" sz="1200"/>
                        <a:t>MVVM / </a:t>
                      </a:r>
                      <a:r>
                        <a:rPr lang="en-US" sz="1200" err="1"/>
                        <a:t>RxUI</a:t>
                      </a:r>
                      <a:r>
                        <a:rPr lang="en-US" sz="1200"/>
                        <a:t> (MVU experimental)</a:t>
                      </a:r>
                    </a:p>
                  </a:txBody>
                  <a:tcPr marL="91427" marR="91427" marT="45713" marB="45713"/>
                </a:tc>
                <a:extLst>
                  <a:ext uri="{0D108BD9-81ED-4DB2-BD59-A6C34878D82A}">
                    <a16:rowId xmlns:a16="http://schemas.microsoft.com/office/drawing/2014/main" val="3381739493"/>
                  </a:ext>
                </a:extLst>
              </a:tr>
              <a:tr h="274281">
                <a:tc>
                  <a:txBody>
                    <a:bodyPr/>
                    <a:lstStyle/>
                    <a:p>
                      <a:r>
                        <a:rPr lang="en-US" sz="1200"/>
                        <a:t>Single Project</a:t>
                      </a:r>
                    </a:p>
                  </a:txBody>
                  <a:tcPr marL="91427" marR="91427" marT="45713" marB="45713"/>
                </a:tc>
                <a:tc>
                  <a:txBody>
                    <a:bodyPr/>
                    <a:lstStyle/>
                    <a:p>
                      <a:r>
                        <a:rPr lang="en-US" sz="1200"/>
                        <a:t>No</a:t>
                      </a:r>
                    </a:p>
                  </a:txBody>
                  <a:tcPr marL="91427" marR="91427" marT="45713" marB="45713"/>
                </a:tc>
                <a:tc>
                  <a:txBody>
                    <a:bodyPr/>
                    <a:lstStyle/>
                    <a:p>
                      <a:r>
                        <a:rPr lang="en-US" sz="1200"/>
                        <a:t>Yes</a:t>
                      </a:r>
                    </a:p>
                  </a:txBody>
                  <a:tcPr marL="91427" marR="91427" marT="45713" marB="45713"/>
                </a:tc>
                <a:extLst>
                  <a:ext uri="{0D108BD9-81ED-4DB2-BD59-A6C34878D82A}">
                    <a16:rowId xmlns:a16="http://schemas.microsoft.com/office/drawing/2014/main" val="1604017835"/>
                  </a:ext>
                </a:extLst>
              </a:tr>
              <a:tr h="274281">
                <a:tc>
                  <a:txBody>
                    <a:bodyPr/>
                    <a:lstStyle/>
                    <a:p>
                      <a:r>
                        <a:rPr lang="en-US" sz="1200"/>
                        <a:t>Multi-Targeting</a:t>
                      </a:r>
                    </a:p>
                  </a:txBody>
                  <a:tcPr marL="91427" marR="91427" marT="45713" marB="45713"/>
                </a:tc>
                <a:tc>
                  <a:txBody>
                    <a:bodyPr/>
                    <a:lstStyle/>
                    <a:p>
                      <a:r>
                        <a:rPr lang="en-US" sz="1200"/>
                        <a:t>No</a:t>
                      </a:r>
                    </a:p>
                  </a:txBody>
                  <a:tcPr marL="91427" marR="91427" marT="45713" marB="45713"/>
                </a:tc>
                <a:tc>
                  <a:txBody>
                    <a:bodyPr/>
                    <a:lstStyle/>
                    <a:p>
                      <a:r>
                        <a:rPr lang="en-US" sz="1200"/>
                        <a:t>Yes</a:t>
                      </a:r>
                    </a:p>
                  </a:txBody>
                  <a:tcPr marL="91427" marR="91427" marT="45713" marB="45713"/>
                </a:tc>
                <a:extLst>
                  <a:ext uri="{0D108BD9-81ED-4DB2-BD59-A6C34878D82A}">
                    <a16:rowId xmlns:a16="http://schemas.microsoft.com/office/drawing/2014/main" val="307278038"/>
                  </a:ext>
                </a:extLst>
              </a:tr>
              <a:tr h="274281">
                <a:tc>
                  <a:txBody>
                    <a:bodyPr/>
                    <a:lstStyle/>
                    <a:p>
                      <a:r>
                        <a:rPr lang="en-US" sz="1200"/>
                        <a:t>Multi-Window</a:t>
                      </a:r>
                    </a:p>
                  </a:txBody>
                  <a:tcPr marL="91427" marR="91427" marT="45713" marB="45713"/>
                </a:tc>
                <a:tc>
                  <a:txBody>
                    <a:bodyPr/>
                    <a:lstStyle/>
                    <a:p>
                      <a:r>
                        <a:rPr lang="en-US" sz="1200"/>
                        <a:t>No</a:t>
                      </a:r>
                    </a:p>
                  </a:txBody>
                  <a:tcPr marL="91427" marR="91427" marT="45713" marB="45713"/>
                </a:tc>
                <a:tc>
                  <a:txBody>
                    <a:bodyPr/>
                    <a:lstStyle/>
                    <a:p>
                      <a:r>
                        <a:rPr lang="en-US" sz="1200"/>
                        <a:t>Yes</a:t>
                      </a:r>
                    </a:p>
                  </a:txBody>
                  <a:tcPr marL="91427" marR="91427" marT="45713" marB="45713"/>
                </a:tc>
                <a:extLst>
                  <a:ext uri="{0D108BD9-81ED-4DB2-BD59-A6C34878D82A}">
                    <a16:rowId xmlns:a16="http://schemas.microsoft.com/office/drawing/2014/main" val="2310895388"/>
                  </a:ext>
                </a:extLst>
              </a:tr>
              <a:tr h="274281">
                <a:tc>
                  <a:txBody>
                    <a:bodyPr/>
                    <a:lstStyle/>
                    <a:p>
                      <a:r>
                        <a:rPr lang="en-US" sz="1200"/>
                        <a:t>Pixel Drawn Controls</a:t>
                      </a:r>
                    </a:p>
                  </a:txBody>
                  <a:tcPr marL="91427" marR="91427" marT="45713" marB="45713"/>
                </a:tc>
                <a:tc>
                  <a:txBody>
                    <a:bodyPr/>
                    <a:lstStyle/>
                    <a:p>
                      <a:r>
                        <a:rPr lang="en-US" sz="1200"/>
                        <a:t>No</a:t>
                      </a:r>
                    </a:p>
                  </a:txBody>
                  <a:tcPr marL="91427" marR="91427" marT="45713" marB="45713"/>
                </a:tc>
                <a:tc>
                  <a:txBody>
                    <a:bodyPr/>
                    <a:lstStyle/>
                    <a:p>
                      <a:r>
                        <a:rPr lang="en-US" sz="1200"/>
                        <a:t>Yes</a:t>
                      </a:r>
                    </a:p>
                  </a:txBody>
                  <a:tcPr marL="91427" marR="91427" marT="45713" marB="45713"/>
                </a:tc>
                <a:extLst>
                  <a:ext uri="{0D108BD9-81ED-4DB2-BD59-A6C34878D82A}">
                    <a16:rowId xmlns:a16="http://schemas.microsoft.com/office/drawing/2014/main" val="152443629"/>
                  </a:ext>
                </a:extLst>
              </a:tr>
              <a:tr h="274281">
                <a:tc>
                  <a:txBody>
                    <a:bodyPr/>
                    <a:lstStyle/>
                    <a:p>
                      <a:r>
                        <a:rPr lang="en-US" sz="1200" b="1" err="1"/>
                        <a:t>Misc</a:t>
                      </a:r>
                      <a:endParaRPr lang="en-US" sz="1200" b="1"/>
                    </a:p>
                  </a:txBody>
                  <a:tcPr marL="91427" marR="91427" marT="45713" marB="45713"/>
                </a:tc>
                <a:tc>
                  <a:txBody>
                    <a:bodyPr/>
                    <a:lstStyle/>
                    <a:p>
                      <a:endParaRPr lang="en-US" sz="1200"/>
                    </a:p>
                  </a:txBody>
                  <a:tcPr marL="91427" marR="91427" marT="45713" marB="45713"/>
                </a:tc>
                <a:tc>
                  <a:txBody>
                    <a:bodyPr/>
                    <a:lstStyle/>
                    <a:p>
                      <a:endParaRPr lang="en-US" sz="1200"/>
                    </a:p>
                  </a:txBody>
                  <a:tcPr marL="91427" marR="91427" marT="45713" marB="45713"/>
                </a:tc>
                <a:extLst>
                  <a:ext uri="{0D108BD9-81ED-4DB2-BD59-A6C34878D82A}">
                    <a16:rowId xmlns:a16="http://schemas.microsoft.com/office/drawing/2014/main" val="2963356765"/>
                  </a:ext>
                </a:extLst>
              </a:tr>
              <a:tr h="274281">
                <a:tc>
                  <a:txBody>
                    <a:bodyPr/>
                    <a:lstStyle/>
                    <a:p>
                      <a:r>
                        <a:rPr lang="en-US" sz="1200"/>
                        <a:t>.NET</a:t>
                      </a:r>
                    </a:p>
                  </a:txBody>
                  <a:tcPr marL="91427" marR="91427" marT="45713" marB="45713"/>
                </a:tc>
                <a:tc>
                  <a:txBody>
                    <a:bodyPr/>
                    <a:lstStyle/>
                    <a:p>
                      <a:r>
                        <a:rPr lang="en-US" sz="1200" err="1"/>
                        <a:t>X.iOS</a:t>
                      </a:r>
                      <a:r>
                        <a:rPr lang="en-US" sz="1200"/>
                        <a:t>, </a:t>
                      </a:r>
                      <a:r>
                        <a:rPr lang="en-US" sz="1200" err="1"/>
                        <a:t>X.Android</a:t>
                      </a:r>
                      <a:r>
                        <a:rPr lang="en-US" sz="1200"/>
                        <a:t>, UWP, …</a:t>
                      </a:r>
                    </a:p>
                  </a:txBody>
                  <a:tcPr marL="91427" marR="91427" marT="45713" marB="45713"/>
                </a:tc>
                <a:tc>
                  <a:txBody>
                    <a:bodyPr/>
                    <a:lstStyle/>
                    <a:p>
                      <a:r>
                        <a:rPr lang="en-US" sz="1200"/>
                        <a:t>.NET 6 +</a:t>
                      </a:r>
                    </a:p>
                  </a:txBody>
                  <a:tcPr marL="91427" marR="91427" marT="45713" marB="45713"/>
                </a:tc>
                <a:extLst>
                  <a:ext uri="{0D108BD9-81ED-4DB2-BD59-A6C34878D82A}">
                    <a16:rowId xmlns:a16="http://schemas.microsoft.com/office/drawing/2014/main" val="1865071351"/>
                  </a:ext>
                </a:extLst>
              </a:tr>
              <a:tr h="274281">
                <a:tc>
                  <a:txBody>
                    <a:bodyPr/>
                    <a:lstStyle/>
                    <a:p>
                      <a:r>
                        <a:rPr lang="en-US" sz="1200"/>
                        <a:t>Project System</a:t>
                      </a:r>
                    </a:p>
                  </a:txBody>
                  <a:tcPr marL="91427" marR="91427" marT="45713" marB="45713"/>
                </a:tc>
                <a:tc>
                  <a:txBody>
                    <a:bodyPr/>
                    <a:lstStyle/>
                    <a:p>
                      <a:r>
                        <a:rPr lang="en-US" sz="1200"/>
                        <a:t>Franken-</a:t>
                      </a:r>
                      <a:r>
                        <a:rPr lang="en-US" sz="1200" err="1"/>
                        <a:t>Proj</a:t>
                      </a:r>
                      <a:endParaRPr lang="en-US" sz="1200"/>
                    </a:p>
                  </a:txBody>
                  <a:tcPr marL="91427" marR="91427" marT="45713" marB="45713"/>
                </a:tc>
                <a:tc>
                  <a:txBody>
                    <a:bodyPr/>
                    <a:lstStyle/>
                    <a:p>
                      <a:r>
                        <a:rPr lang="en-US" sz="1200"/>
                        <a:t>SDK Style</a:t>
                      </a:r>
                    </a:p>
                  </a:txBody>
                  <a:tcPr marL="91427" marR="91427" marT="45713" marB="45713"/>
                </a:tc>
                <a:extLst>
                  <a:ext uri="{0D108BD9-81ED-4DB2-BD59-A6C34878D82A}">
                    <a16:rowId xmlns:a16="http://schemas.microsoft.com/office/drawing/2014/main" val="3685899272"/>
                  </a:ext>
                </a:extLst>
              </a:tr>
              <a:tr h="274281">
                <a:tc>
                  <a:txBody>
                    <a:bodyPr/>
                    <a:lstStyle/>
                    <a:p>
                      <a:r>
                        <a:rPr lang="en-US" sz="1200"/>
                        <a:t>dotnet CLI</a:t>
                      </a:r>
                    </a:p>
                  </a:txBody>
                  <a:tcPr marL="91427" marR="91427" marT="45713" marB="45713"/>
                </a:tc>
                <a:tc>
                  <a:txBody>
                    <a:bodyPr/>
                    <a:lstStyle/>
                    <a:p>
                      <a:r>
                        <a:rPr lang="en-US" sz="1200"/>
                        <a:t>No</a:t>
                      </a:r>
                    </a:p>
                  </a:txBody>
                  <a:tcPr marL="91427" marR="91427" marT="45713" marB="45713"/>
                </a:tc>
                <a:tc>
                  <a:txBody>
                    <a:bodyPr/>
                    <a:lstStyle/>
                    <a:p>
                      <a:r>
                        <a:rPr lang="en-US" sz="1200"/>
                        <a:t>Yes</a:t>
                      </a:r>
                    </a:p>
                  </a:txBody>
                  <a:tcPr marL="91427" marR="91427" marT="45713" marB="45713"/>
                </a:tc>
                <a:extLst>
                  <a:ext uri="{0D108BD9-81ED-4DB2-BD59-A6C34878D82A}">
                    <a16:rowId xmlns:a16="http://schemas.microsoft.com/office/drawing/2014/main" val="3213098712"/>
                  </a:ext>
                </a:extLst>
              </a:tr>
              <a:tr h="274281">
                <a:tc>
                  <a:txBody>
                    <a:bodyPr/>
                    <a:lstStyle/>
                    <a:p>
                      <a:r>
                        <a:rPr lang="en-US" sz="1200" b="1"/>
                        <a:t>Tools</a:t>
                      </a:r>
                    </a:p>
                  </a:txBody>
                  <a:tcPr marL="91427" marR="91427" marT="45713" marB="45713"/>
                </a:tc>
                <a:tc>
                  <a:txBody>
                    <a:bodyPr/>
                    <a:lstStyle/>
                    <a:p>
                      <a:endParaRPr lang="en-US" sz="1200"/>
                    </a:p>
                  </a:txBody>
                  <a:tcPr marL="91427" marR="91427" marT="45713" marB="45713"/>
                </a:tc>
                <a:tc>
                  <a:txBody>
                    <a:bodyPr/>
                    <a:lstStyle/>
                    <a:p>
                      <a:endParaRPr lang="en-US" sz="1200"/>
                    </a:p>
                  </a:txBody>
                  <a:tcPr marL="91427" marR="91427" marT="45713" marB="45713"/>
                </a:tc>
                <a:extLst>
                  <a:ext uri="{0D108BD9-81ED-4DB2-BD59-A6C34878D82A}">
                    <a16:rowId xmlns:a16="http://schemas.microsoft.com/office/drawing/2014/main" val="1027087240"/>
                  </a:ext>
                </a:extLst>
              </a:tr>
              <a:tr h="274281">
                <a:tc>
                  <a:txBody>
                    <a:bodyPr/>
                    <a:lstStyle/>
                    <a:p>
                      <a:r>
                        <a:rPr lang="en-US" sz="1200"/>
                        <a:t>Visual Studio 2019</a:t>
                      </a:r>
                    </a:p>
                  </a:txBody>
                  <a:tcPr marL="91427" marR="91427" marT="45713" marB="45713"/>
                </a:tc>
                <a:tc>
                  <a:txBody>
                    <a:bodyPr/>
                    <a:lstStyle/>
                    <a:p>
                      <a:r>
                        <a:rPr lang="en-US" sz="1200"/>
                        <a:t>Yes</a:t>
                      </a:r>
                    </a:p>
                  </a:txBody>
                  <a:tcPr marL="91427" marR="91427" marT="45713" marB="45713"/>
                </a:tc>
                <a:tc>
                  <a:txBody>
                    <a:bodyPr/>
                    <a:lstStyle/>
                    <a:p>
                      <a:r>
                        <a:rPr lang="en-US" sz="1200"/>
                        <a:t>Yes</a:t>
                      </a:r>
                    </a:p>
                  </a:txBody>
                  <a:tcPr marL="91427" marR="91427" marT="45713" marB="45713"/>
                </a:tc>
                <a:extLst>
                  <a:ext uri="{0D108BD9-81ED-4DB2-BD59-A6C34878D82A}">
                    <a16:rowId xmlns:a16="http://schemas.microsoft.com/office/drawing/2014/main" val="2150316313"/>
                  </a:ext>
                </a:extLst>
              </a:tr>
              <a:tr h="274281">
                <a:tc>
                  <a:txBody>
                    <a:bodyPr/>
                    <a:lstStyle/>
                    <a:p>
                      <a:r>
                        <a:rPr lang="en-US" sz="1200"/>
                        <a:t>Visual Studio 2019 for Mac</a:t>
                      </a:r>
                    </a:p>
                  </a:txBody>
                  <a:tcPr marL="91427" marR="91427" marT="45713" marB="45713"/>
                </a:tc>
                <a:tc>
                  <a:txBody>
                    <a:bodyPr/>
                    <a:lstStyle/>
                    <a:p>
                      <a:r>
                        <a:rPr lang="en-US" sz="1200"/>
                        <a:t>Yes</a:t>
                      </a:r>
                    </a:p>
                  </a:txBody>
                  <a:tcPr marL="91427" marR="91427" marT="45713" marB="45713"/>
                </a:tc>
                <a:tc>
                  <a:txBody>
                    <a:bodyPr/>
                    <a:lstStyle/>
                    <a:p>
                      <a:r>
                        <a:rPr lang="en-US" sz="1200"/>
                        <a:t>Yes</a:t>
                      </a:r>
                    </a:p>
                  </a:txBody>
                  <a:tcPr marL="91427" marR="91427" marT="45713" marB="45713"/>
                </a:tc>
                <a:extLst>
                  <a:ext uri="{0D108BD9-81ED-4DB2-BD59-A6C34878D82A}">
                    <a16:rowId xmlns:a16="http://schemas.microsoft.com/office/drawing/2014/main" val="1777847860"/>
                  </a:ext>
                </a:extLst>
              </a:tr>
              <a:tr h="274281">
                <a:tc>
                  <a:txBody>
                    <a:bodyPr/>
                    <a:lstStyle/>
                    <a:p>
                      <a:r>
                        <a:rPr lang="en-US" sz="1200"/>
                        <a:t>Visual Studio Code</a:t>
                      </a:r>
                    </a:p>
                  </a:txBody>
                  <a:tcPr marL="91427" marR="91427" marT="45713" marB="45713"/>
                </a:tc>
                <a:tc>
                  <a:txBody>
                    <a:bodyPr/>
                    <a:lstStyle/>
                    <a:p>
                      <a:r>
                        <a:rPr lang="en-US" sz="1200"/>
                        <a:t>No</a:t>
                      </a:r>
                    </a:p>
                  </a:txBody>
                  <a:tcPr marL="91427" marR="91427" marT="45713" marB="45713"/>
                </a:tc>
                <a:tc>
                  <a:txBody>
                    <a:bodyPr/>
                    <a:lstStyle/>
                    <a:p>
                      <a:r>
                        <a:rPr lang="en-US" sz="1200" b="0"/>
                        <a:t>Experimental</a:t>
                      </a:r>
                    </a:p>
                  </a:txBody>
                  <a:tcPr marL="91427" marR="91427" marT="45713" marB="45713"/>
                </a:tc>
                <a:extLst>
                  <a:ext uri="{0D108BD9-81ED-4DB2-BD59-A6C34878D82A}">
                    <a16:rowId xmlns:a16="http://schemas.microsoft.com/office/drawing/2014/main" val="2072009138"/>
                  </a:ext>
                </a:extLst>
              </a:tr>
            </a:tbl>
          </a:graphicData>
        </a:graphic>
      </p:graphicFrame>
    </p:spTree>
    <p:extLst>
      <p:ext uri="{BB962C8B-B14F-4D97-AF65-F5344CB8AC3E}">
        <p14:creationId xmlns:p14="http://schemas.microsoft.com/office/powerpoint/2010/main" val="343913541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E9D06-E126-F54C-93D3-123522BEE6C8}"/>
              </a:ext>
            </a:extLst>
          </p:cNvPr>
          <p:cNvSpPr>
            <a:spLocks noGrp="1"/>
          </p:cNvSpPr>
          <p:nvPr>
            <p:ph type="title"/>
          </p:nvPr>
        </p:nvSpPr>
        <p:spPr/>
        <p:txBody>
          <a:bodyPr/>
          <a:lstStyle/>
          <a:p>
            <a:r>
              <a:rPr lang="en-US" dirty="0">
                <a:solidFill>
                  <a:schemeClr val="bg1"/>
                </a:solidFill>
              </a:rPr>
              <a:t>Roadmap</a:t>
            </a:r>
          </a:p>
        </p:txBody>
      </p:sp>
      <p:sp>
        <p:nvSpPr>
          <p:cNvPr id="3" name="Text Placeholder 2">
            <a:extLst>
              <a:ext uri="{FF2B5EF4-FFF2-40B4-BE49-F238E27FC236}">
                <a16:creationId xmlns:a16="http://schemas.microsoft.com/office/drawing/2014/main" id="{E44A3BCB-9D3E-EF43-BF1F-79F11332277B}"/>
              </a:ext>
            </a:extLst>
          </p:cNvPr>
          <p:cNvSpPr>
            <a:spLocks noGrp="1"/>
          </p:cNvSpPr>
          <p:nvPr>
            <p:ph type="body" idx="1"/>
          </p:nvPr>
        </p:nvSpPr>
        <p:spPr>
          <a:xfrm>
            <a:off x="831850" y="4589464"/>
            <a:ext cx="10515600" cy="517065"/>
          </a:xfrm>
        </p:spPr>
        <p:txBody>
          <a:bodyPr/>
          <a:lstStyle/>
          <a:p>
            <a:r>
              <a:rPr lang="en-US" dirty="0">
                <a:solidFill>
                  <a:schemeClr val="bg1"/>
                </a:solidFill>
              </a:rPr>
              <a:t>Timeline </a:t>
            </a:r>
          </a:p>
        </p:txBody>
      </p:sp>
      <p:pic>
        <p:nvPicPr>
          <p:cNvPr id="4" name="Graphic 3">
            <a:extLst>
              <a:ext uri="{FF2B5EF4-FFF2-40B4-BE49-F238E27FC236}">
                <a16:creationId xmlns:a16="http://schemas.microsoft.com/office/drawing/2014/main" id="{0638848E-FA8B-4018-9FD9-C0600DA573F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4550" y="1353734"/>
            <a:ext cx="2590800" cy="1905000"/>
          </a:xfrm>
          <a:prstGeom prst="rect">
            <a:avLst/>
          </a:prstGeom>
        </p:spPr>
      </p:pic>
    </p:spTree>
    <p:extLst>
      <p:ext uri="{BB962C8B-B14F-4D97-AF65-F5344CB8AC3E}">
        <p14:creationId xmlns:p14="http://schemas.microsoft.com/office/powerpoint/2010/main" val="29745961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C4FC6-3545-44EC-9F80-C2E4DDB66FC8}"/>
              </a:ext>
            </a:extLst>
          </p:cNvPr>
          <p:cNvSpPr>
            <a:spLocks noGrp="1"/>
          </p:cNvSpPr>
          <p:nvPr>
            <p:ph type="title"/>
          </p:nvPr>
        </p:nvSpPr>
        <p:spPr/>
        <p:txBody>
          <a:bodyPr/>
          <a:lstStyle/>
          <a:p>
            <a:r>
              <a:rPr lang="en-US">
                <a:latin typeface="+mj-lt"/>
              </a:rPr>
              <a:t>.NET 6 Timeline</a:t>
            </a:r>
          </a:p>
        </p:txBody>
      </p:sp>
      <p:sp>
        <p:nvSpPr>
          <p:cNvPr id="6" name="Content Placeholder 2">
            <a:extLst>
              <a:ext uri="{FF2B5EF4-FFF2-40B4-BE49-F238E27FC236}">
                <a16:creationId xmlns:a16="http://schemas.microsoft.com/office/drawing/2014/main" id="{99D3DC75-EE92-46EB-9346-70244AD73287}"/>
              </a:ext>
            </a:extLst>
          </p:cNvPr>
          <p:cNvSpPr>
            <a:spLocks noGrp="1"/>
          </p:cNvSpPr>
          <p:nvPr>
            <p:ph idx="1"/>
          </p:nvPr>
        </p:nvSpPr>
        <p:spPr>
          <a:xfrm>
            <a:off x="838200" y="1825625"/>
            <a:ext cx="10515600" cy="4351338"/>
          </a:xfrm>
        </p:spPr>
        <p:txBody>
          <a:bodyPr>
            <a:normAutofit lnSpcReduction="10000"/>
          </a:bodyPr>
          <a:lstStyle/>
          <a:p>
            <a:pPr marL="0" indent="0">
              <a:buNone/>
            </a:pPr>
            <a:r>
              <a:rPr lang="en-US" sz="3600" dirty="0">
                <a:latin typeface="+mj-lt"/>
              </a:rPr>
              <a:t>Preview 1</a:t>
            </a:r>
          </a:p>
          <a:p>
            <a:pPr lvl="1"/>
            <a:r>
              <a:rPr lang="en-US" dirty="0" err="1">
                <a:latin typeface="+mn-lt"/>
              </a:rPr>
              <a:t>Incluye</a:t>
            </a:r>
            <a:endParaRPr lang="en-US" dirty="0">
              <a:latin typeface="+mn-lt"/>
            </a:endParaRPr>
          </a:p>
          <a:p>
            <a:pPr lvl="2"/>
            <a:r>
              <a:rPr lang="en-US" sz="1800" dirty="0">
                <a:latin typeface="+mn-lt"/>
              </a:rPr>
              <a:t>Runtime y BCL, Mobile Workloads</a:t>
            </a:r>
          </a:p>
          <a:p>
            <a:pPr lvl="1"/>
            <a:r>
              <a:rPr lang="en-US" dirty="0">
                <a:latin typeface="+mn-lt"/>
              </a:rPr>
              <a:t>Audiencia</a:t>
            </a:r>
          </a:p>
          <a:p>
            <a:pPr lvl="2"/>
            <a:r>
              <a:rPr lang="en-US" sz="1800" dirty="0" err="1">
                <a:latin typeface="+mn-lt"/>
              </a:rPr>
              <a:t>Colaboradores</a:t>
            </a:r>
            <a:endParaRPr lang="en-US" sz="1400" dirty="0">
              <a:latin typeface="+mn-lt"/>
            </a:endParaRPr>
          </a:p>
          <a:p>
            <a:pPr marL="0" indent="0">
              <a:buNone/>
            </a:pPr>
            <a:r>
              <a:rPr lang="en-US" sz="3600" dirty="0">
                <a:latin typeface="+mj-lt"/>
              </a:rPr>
              <a:t>Preview 2</a:t>
            </a:r>
          </a:p>
          <a:p>
            <a:pPr lvl="1"/>
            <a:r>
              <a:rPr lang="en-US" dirty="0" err="1">
                <a:latin typeface="+mn-lt"/>
              </a:rPr>
              <a:t>Incluye</a:t>
            </a:r>
            <a:endParaRPr lang="en-US" dirty="0">
              <a:latin typeface="+mn-lt"/>
            </a:endParaRPr>
          </a:p>
          <a:p>
            <a:pPr lvl="2"/>
            <a:r>
              <a:rPr lang="en-US" sz="1800" dirty="0">
                <a:latin typeface="+mn-lt"/>
              </a:rPr>
              <a:t>.NET MAUI views, layouts </a:t>
            </a:r>
            <a:r>
              <a:rPr lang="en-US" sz="1800" dirty="0" err="1">
                <a:latin typeface="+mn-lt"/>
              </a:rPr>
              <a:t>básicos</a:t>
            </a:r>
            <a:endParaRPr lang="en-US" sz="1800" dirty="0">
              <a:latin typeface="+mn-lt"/>
            </a:endParaRPr>
          </a:p>
          <a:p>
            <a:pPr lvl="2"/>
            <a:r>
              <a:rPr lang="en-US" sz="1800" dirty="0">
                <a:latin typeface="+mn-lt"/>
              </a:rPr>
              <a:t>Android, iOS, macOS</a:t>
            </a:r>
          </a:p>
          <a:p>
            <a:pPr lvl="1"/>
            <a:r>
              <a:rPr lang="en-US" dirty="0">
                <a:latin typeface="+mn-lt"/>
              </a:rPr>
              <a:t>Audiencia</a:t>
            </a:r>
          </a:p>
          <a:p>
            <a:pPr lvl="2"/>
            <a:r>
              <a:rPr lang="en-US" sz="1800" dirty="0" err="1">
                <a:latin typeface="+mn-lt"/>
              </a:rPr>
              <a:t>Colaboradores</a:t>
            </a:r>
            <a:endParaRPr lang="en-US" sz="1800" dirty="0">
              <a:latin typeface="+mn-lt"/>
            </a:endParaRPr>
          </a:p>
        </p:txBody>
      </p:sp>
    </p:spTree>
    <p:extLst>
      <p:ext uri="{BB962C8B-B14F-4D97-AF65-F5344CB8AC3E}">
        <p14:creationId xmlns:p14="http://schemas.microsoft.com/office/powerpoint/2010/main" val="27427699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C4FC6-3545-44EC-9F80-C2E4DDB66FC8}"/>
              </a:ext>
            </a:extLst>
          </p:cNvPr>
          <p:cNvSpPr>
            <a:spLocks noGrp="1"/>
          </p:cNvSpPr>
          <p:nvPr>
            <p:ph type="title"/>
          </p:nvPr>
        </p:nvSpPr>
        <p:spPr/>
        <p:txBody>
          <a:bodyPr/>
          <a:lstStyle/>
          <a:p>
            <a:r>
              <a:rPr lang="en-US">
                <a:latin typeface="+mj-lt"/>
              </a:rPr>
              <a:t>.NET 6 Timeline</a:t>
            </a:r>
          </a:p>
        </p:txBody>
      </p:sp>
      <p:sp>
        <p:nvSpPr>
          <p:cNvPr id="6" name="Content Placeholder 2">
            <a:extLst>
              <a:ext uri="{FF2B5EF4-FFF2-40B4-BE49-F238E27FC236}">
                <a16:creationId xmlns:a16="http://schemas.microsoft.com/office/drawing/2014/main" id="{99D3DC75-EE92-46EB-9346-70244AD73287}"/>
              </a:ext>
            </a:extLst>
          </p:cNvPr>
          <p:cNvSpPr>
            <a:spLocks noGrp="1"/>
          </p:cNvSpPr>
          <p:nvPr>
            <p:ph idx="1"/>
          </p:nvPr>
        </p:nvSpPr>
        <p:spPr>
          <a:xfrm>
            <a:off x="838200" y="1825625"/>
            <a:ext cx="10515600" cy="4351338"/>
          </a:xfrm>
        </p:spPr>
        <p:txBody>
          <a:bodyPr>
            <a:normAutofit/>
          </a:bodyPr>
          <a:lstStyle/>
          <a:p>
            <a:pPr marL="0" indent="0">
              <a:buNone/>
            </a:pPr>
            <a:r>
              <a:rPr lang="en-US" sz="3600" dirty="0">
                <a:latin typeface="+mj-lt"/>
              </a:rPr>
              <a:t>Preview 3 &amp; 4</a:t>
            </a:r>
            <a:endParaRPr lang="en-US" dirty="0">
              <a:latin typeface="+mj-lt"/>
            </a:endParaRPr>
          </a:p>
          <a:p>
            <a:pPr lvl="1"/>
            <a:r>
              <a:rPr lang="en-US" dirty="0" err="1">
                <a:latin typeface="+mn-lt"/>
              </a:rPr>
              <a:t>Incluye</a:t>
            </a:r>
            <a:endParaRPr lang="en-US" dirty="0">
              <a:latin typeface="+mn-lt"/>
            </a:endParaRPr>
          </a:p>
          <a:p>
            <a:pPr lvl="2"/>
            <a:r>
              <a:rPr lang="en-US" dirty="0">
                <a:latin typeface="+mn-lt"/>
              </a:rPr>
              <a:t>.</a:t>
            </a:r>
            <a:r>
              <a:rPr lang="en-US" sz="1800" dirty="0">
                <a:latin typeface="+mn-lt"/>
              </a:rPr>
              <a:t>NET MAUI </a:t>
            </a:r>
            <a:r>
              <a:rPr lang="en-US" sz="1800" dirty="0" err="1"/>
              <a:t>tendrá</a:t>
            </a:r>
            <a:r>
              <a:rPr lang="en-US" sz="1800" dirty="0"/>
              <a:t> la </a:t>
            </a:r>
            <a:r>
              <a:rPr lang="en-US" sz="1800" dirty="0" err="1"/>
              <a:t>mayoría</a:t>
            </a:r>
            <a:r>
              <a:rPr lang="en-US" sz="1800" dirty="0"/>
              <a:t> de</a:t>
            </a:r>
            <a:r>
              <a:rPr lang="en-US" sz="1800" dirty="0">
                <a:latin typeface="+mn-lt"/>
              </a:rPr>
              <a:t> </a:t>
            </a:r>
            <a:r>
              <a:rPr lang="en-US" sz="1800" dirty="0" err="1">
                <a:latin typeface="+mn-lt"/>
              </a:rPr>
              <a:t>controles</a:t>
            </a:r>
            <a:r>
              <a:rPr lang="en-US" sz="1800" dirty="0">
                <a:latin typeface="+mn-lt"/>
              </a:rPr>
              <a:t>, layouts, </a:t>
            </a:r>
            <a:r>
              <a:rPr lang="en-US" sz="1800" dirty="0" err="1">
                <a:latin typeface="+mn-lt"/>
              </a:rPr>
              <a:t>páginas</a:t>
            </a:r>
            <a:r>
              <a:rPr lang="en-US" sz="1800" dirty="0">
                <a:latin typeface="+mn-lt"/>
              </a:rPr>
              <a:t>, y </a:t>
            </a:r>
            <a:r>
              <a:rPr lang="en-US" sz="1800" dirty="0" err="1">
                <a:latin typeface="+mn-lt"/>
              </a:rPr>
              <a:t>servicios</a:t>
            </a:r>
            <a:endParaRPr lang="en-US" sz="1800" dirty="0">
              <a:latin typeface="+mn-lt"/>
            </a:endParaRPr>
          </a:p>
          <a:p>
            <a:pPr lvl="2"/>
            <a:r>
              <a:rPr lang="en-US" sz="1800" dirty="0" err="1">
                <a:latin typeface="+mn-lt"/>
              </a:rPr>
              <a:t>Añadimos</a:t>
            </a:r>
            <a:r>
              <a:rPr lang="en-US" sz="1800" dirty="0">
                <a:latin typeface="+mn-lt"/>
              </a:rPr>
              <a:t> </a:t>
            </a:r>
            <a:r>
              <a:rPr lang="en-US" sz="1800" dirty="0" err="1">
                <a:latin typeface="+mn-lt"/>
              </a:rPr>
              <a:t>WinUI</a:t>
            </a:r>
            <a:r>
              <a:rPr lang="en-US" sz="1800" dirty="0">
                <a:latin typeface="+mn-lt"/>
              </a:rPr>
              <a:t> 3</a:t>
            </a:r>
          </a:p>
          <a:p>
            <a:pPr lvl="1"/>
            <a:r>
              <a:rPr lang="en-US" dirty="0">
                <a:latin typeface="+mn-lt"/>
              </a:rPr>
              <a:t>Audiencia</a:t>
            </a:r>
          </a:p>
          <a:p>
            <a:pPr lvl="2"/>
            <a:r>
              <a:rPr lang="en-US" sz="1800" dirty="0">
                <a:latin typeface="+mn-lt"/>
              </a:rPr>
              <a:t>Tu!</a:t>
            </a:r>
          </a:p>
          <a:p>
            <a:pPr lvl="1"/>
            <a:r>
              <a:rPr lang="en-US" dirty="0">
                <a:latin typeface="+mn-lt"/>
              </a:rPr>
              <a:t>¿</a:t>
            </a:r>
            <a:r>
              <a:rPr lang="en-US" dirty="0" err="1">
                <a:latin typeface="+mn-lt"/>
              </a:rPr>
              <a:t>Qué</a:t>
            </a:r>
            <a:r>
              <a:rPr lang="en-US" dirty="0">
                <a:latin typeface="+mn-lt"/>
              </a:rPr>
              <a:t> </a:t>
            </a:r>
            <a:r>
              <a:rPr lang="en-US" dirty="0" err="1">
                <a:latin typeface="+mn-lt"/>
              </a:rPr>
              <a:t>puedes</a:t>
            </a:r>
            <a:r>
              <a:rPr lang="en-US" dirty="0">
                <a:latin typeface="+mn-lt"/>
              </a:rPr>
              <a:t> </a:t>
            </a:r>
            <a:r>
              <a:rPr lang="en-US" dirty="0" err="1">
                <a:latin typeface="+mn-lt"/>
              </a:rPr>
              <a:t>hacer</a:t>
            </a:r>
            <a:r>
              <a:rPr lang="en-US" dirty="0">
                <a:latin typeface="+mn-lt"/>
              </a:rPr>
              <a:t> con </a:t>
            </a:r>
            <a:r>
              <a:rPr lang="en-US" dirty="0" err="1">
                <a:latin typeface="+mn-lt"/>
              </a:rPr>
              <a:t>estas</a:t>
            </a:r>
            <a:r>
              <a:rPr lang="en-US" dirty="0">
                <a:latin typeface="+mn-lt"/>
              </a:rPr>
              <a:t> Releases?</a:t>
            </a:r>
          </a:p>
          <a:p>
            <a:pPr lvl="2"/>
            <a:r>
              <a:rPr lang="en-US" sz="1800" dirty="0" err="1">
                <a:latin typeface="+mn-lt"/>
              </a:rPr>
              <a:t>Comenzar</a:t>
            </a:r>
            <a:r>
              <a:rPr lang="en-US" sz="1800" dirty="0">
                <a:latin typeface="+mn-lt"/>
              </a:rPr>
              <a:t> a </a:t>
            </a:r>
            <a:r>
              <a:rPr lang="en-US" sz="1800" dirty="0" err="1">
                <a:latin typeface="+mn-lt"/>
              </a:rPr>
              <a:t>probar</a:t>
            </a:r>
            <a:r>
              <a:rPr lang="en-US" sz="1800" dirty="0">
                <a:latin typeface="+mn-lt"/>
              </a:rPr>
              <a:t>, </a:t>
            </a:r>
            <a:r>
              <a:rPr lang="en-US" sz="1800" dirty="0" err="1">
                <a:latin typeface="+mn-lt"/>
              </a:rPr>
              <a:t>crear</a:t>
            </a:r>
            <a:r>
              <a:rPr lang="en-US" sz="1800" dirty="0">
                <a:latin typeface="+mn-lt"/>
              </a:rPr>
              <a:t> Apps</a:t>
            </a:r>
          </a:p>
          <a:p>
            <a:pPr lvl="2"/>
            <a:r>
              <a:rPr lang="en-US" sz="1800" dirty="0" err="1">
                <a:latin typeface="+mn-lt"/>
              </a:rPr>
              <a:t>Abre</a:t>
            </a:r>
            <a:r>
              <a:rPr lang="en-US" sz="1800" dirty="0">
                <a:latin typeface="+mn-lt"/>
              </a:rPr>
              <a:t> issues y </a:t>
            </a:r>
            <a:r>
              <a:rPr lang="en-US" sz="1800" dirty="0" err="1">
                <a:latin typeface="+mn-lt"/>
              </a:rPr>
              <a:t>unete</a:t>
            </a:r>
            <a:r>
              <a:rPr lang="en-US" sz="1800" dirty="0">
                <a:latin typeface="+mn-lt"/>
              </a:rPr>
              <a:t> a </a:t>
            </a:r>
            <a:r>
              <a:rPr lang="en-US" sz="1800" dirty="0" err="1">
                <a:latin typeface="+mn-lt"/>
              </a:rPr>
              <a:t>conversaciones</a:t>
            </a:r>
            <a:r>
              <a:rPr lang="en-US" sz="1800" dirty="0">
                <a:latin typeface="+mn-lt"/>
              </a:rPr>
              <a:t> en Discord</a:t>
            </a:r>
          </a:p>
        </p:txBody>
      </p:sp>
    </p:spTree>
    <p:extLst>
      <p:ext uri="{BB962C8B-B14F-4D97-AF65-F5344CB8AC3E}">
        <p14:creationId xmlns:p14="http://schemas.microsoft.com/office/powerpoint/2010/main" val="35421558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C4FC6-3545-44EC-9F80-C2E4DDB66FC8}"/>
              </a:ext>
            </a:extLst>
          </p:cNvPr>
          <p:cNvSpPr>
            <a:spLocks noGrp="1"/>
          </p:cNvSpPr>
          <p:nvPr>
            <p:ph type="title"/>
          </p:nvPr>
        </p:nvSpPr>
        <p:spPr/>
        <p:txBody>
          <a:bodyPr/>
          <a:lstStyle/>
          <a:p>
            <a:r>
              <a:rPr lang="en-US">
                <a:latin typeface="+mj-lt"/>
              </a:rPr>
              <a:t>.NET 6 Timeline</a:t>
            </a:r>
          </a:p>
        </p:txBody>
      </p:sp>
      <p:sp>
        <p:nvSpPr>
          <p:cNvPr id="6" name="Content Placeholder 2">
            <a:extLst>
              <a:ext uri="{FF2B5EF4-FFF2-40B4-BE49-F238E27FC236}">
                <a16:creationId xmlns:a16="http://schemas.microsoft.com/office/drawing/2014/main" id="{99D3DC75-EE92-46EB-9346-70244AD73287}"/>
              </a:ext>
            </a:extLst>
          </p:cNvPr>
          <p:cNvSpPr>
            <a:spLocks noGrp="1"/>
          </p:cNvSpPr>
          <p:nvPr>
            <p:ph idx="1"/>
          </p:nvPr>
        </p:nvSpPr>
        <p:spPr>
          <a:xfrm>
            <a:off x="838200" y="1825625"/>
            <a:ext cx="10515600" cy="4351338"/>
          </a:xfrm>
        </p:spPr>
        <p:txBody>
          <a:bodyPr>
            <a:normAutofit/>
          </a:bodyPr>
          <a:lstStyle/>
          <a:p>
            <a:pPr marL="0" indent="0">
              <a:buNone/>
            </a:pPr>
            <a:r>
              <a:rPr lang="en-US" sz="3600" dirty="0">
                <a:latin typeface="+mj-lt"/>
              </a:rPr>
              <a:t>Preview 5 – Release Candidate</a:t>
            </a:r>
            <a:endParaRPr lang="en-US" dirty="0">
              <a:latin typeface="+mj-lt"/>
            </a:endParaRPr>
          </a:p>
          <a:p>
            <a:pPr lvl="1"/>
            <a:r>
              <a:rPr lang="en-US" dirty="0" err="1">
                <a:latin typeface="+mn-lt"/>
              </a:rPr>
              <a:t>Incluye</a:t>
            </a:r>
            <a:endParaRPr lang="en-US" dirty="0">
              <a:latin typeface="+mn-lt"/>
            </a:endParaRPr>
          </a:p>
          <a:p>
            <a:pPr lvl="2"/>
            <a:r>
              <a:rPr lang="en-US" sz="1800" dirty="0">
                <a:latin typeface="+mn-lt"/>
              </a:rPr>
              <a:t>.NET MAUI, </a:t>
            </a:r>
            <a:r>
              <a:rPr lang="en-US" sz="1800" dirty="0" err="1">
                <a:latin typeface="+mn-lt"/>
              </a:rPr>
              <a:t>Apis</a:t>
            </a:r>
            <a:r>
              <a:rPr lang="en-US" sz="1800" dirty="0">
                <a:latin typeface="+mn-lt"/>
              </a:rPr>
              <a:t> </a:t>
            </a:r>
            <a:r>
              <a:rPr lang="en-US" sz="1800" dirty="0" err="1">
                <a:latin typeface="+mn-lt"/>
              </a:rPr>
              <a:t>faltantes</a:t>
            </a:r>
            <a:r>
              <a:rPr lang="en-US" sz="1800" dirty="0">
                <a:latin typeface="+mn-lt"/>
              </a:rPr>
              <a:t> y feedback</a:t>
            </a:r>
          </a:p>
          <a:p>
            <a:pPr lvl="1"/>
            <a:r>
              <a:rPr lang="en-US" dirty="0">
                <a:latin typeface="+mn-lt"/>
              </a:rPr>
              <a:t>Audiencia</a:t>
            </a:r>
          </a:p>
          <a:p>
            <a:pPr lvl="2"/>
            <a:r>
              <a:rPr lang="en-US" sz="1800" dirty="0" err="1">
                <a:latin typeface="+mn-lt"/>
              </a:rPr>
              <a:t>Todos</a:t>
            </a:r>
            <a:r>
              <a:rPr lang="en-US" sz="1800" dirty="0">
                <a:latin typeface="+mn-lt"/>
              </a:rPr>
              <a:t>!</a:t>
            </a:r>
          </a:p>
          <a:p>
            <a:pPr lvl="1"/>
            <a:r>
              <a:rPr lang="en-US" dirty="0">
                <a:latin typeface="+mn-lt"/>
              </a:rPr>
              <a:t>¿</a:t>
            </a:r>
            <a:r>
              <a:rPr lang="en-US" dirty="0" err="1">
                <a:latin typeface="+mn-lt"/>
              </a:rPr>
              <a:t>Qué</a:t>
            </a:r>
            <a:r>
              <a:rPr lang="en-US" dirty="0">
                <a:latin typeface="+mn-lt"/>
              </a:rPr>
              <a:t> </a:t>
            </a:r>
            <a:r>
              <a:rPr lang="en-US" dirty="0" err="1">
                <a:latin typeface="+mn-lt"/>
              </a:rPr>
              <a:t>puedes</a:t>
            </a:r>
            <a:r>
              <a:rPr lang="en-US" dirty="0">
                <a:latin typeface="+mn-lt"/>
              </a:rPr>
              <a:t> </a:t>
            </a:r>
            <a:r>
              <a:rPr lang="en-US" dirty="0" err="1">
                <a:latin typeface="+mn-lt"/>
              </a:rPr>
              <a:t>hacer</a:t>
            </a:r>
            <a:r>
              <a:rPr lang="en-US" dirty="0">
                <a:latin typeface="+mn-lt"/>
              </a:rPr>
              <a:t> con </a:t>
            </a:r>
            <a:r>
              <a:rPr lang="en-US" dirty="0" err="1">
                <a:latin typeface="+mn-lt"/>
              </a:rPr>
              <a:t>estas</a:t>
            </a:r>
            <a:r>
              <a:rPr lang="en-US" dirty="0">
                <a:latin typeface="+mn-lt"/>
              </a:rPr>
              <a:t> Releases?</a:t>
            </a:r>
          </a:p>
          <a:p>
            <a:pPr lvl="2"/>
            <a:r>
              <a:rPr lang="en-US" sz="1800" dirty="0" err="1">
                <a:latin typeface="+mn-lt"/>
              </a:rPr>
              <a:t>Crear</a:t>
            </a:r>
            <a:r>
              <a:rPr lang="en-US" sz="1800" dirty="0">
                <a:latin typeface="+mn-lt"/>
              </a:rPr>
              <a:t> </a:t>
            </a:r>
            <a:r>
              <a:rPr lang="en-US" sz="1800" dirty="0" err="1">
                <a:latin typeface="+mn-lt"/>
              </a:rPr>
              <a:t>nuevas</a:t>
            </a:r>
            <a:r>
              <a:rPr lang="en-US" sz="1800" dirty="0">
                <a:latin typeface="+mn-lt"/>
              </a:rPr>
              <a:t> apps</a:t>
            </a:r>
          </a:p>
          <a:p>
            <a:pPr lvl="2"/>
            <a:r>
              <a:rPr lang="en-US" sz="1800" dirty="0" err="1">
                <a:latin typeface="+mn-lt"/>
              </a:rPr>
              <a:t>Migrar</a:t>
            </a:r>
            <a:r>
              <a:rPr lang="en-US" sz="1800" dirty="0">
                <a:latin typeface="+mn-lt"/>
              </a:rPr>
              <a:t> apps </a:t>
            </a:r>
            <a:r>
              <a:rPr lang="en-US" sz="1800" dirty="0" err="1">
                <a:latin typeface="+mn-lt"/>
              </a:rPr>
              <a:t>existentes</a:t>
            </a:r>
            <a:endParaRPr lang="en-US" sz="1800" dirty="0">
              <a:latin typeface="+mn-lt"/>
            </a:endParaRPr>
          </a:p>
          <a:p>
            <a:pPr lvl="2"/>
            <a:r>
              <a:rPr lang="en-US" sz="1800" dirty="0" err="1">
                <a:latin typeface="+mn-lt"/>
              </a:rPr>
              <a:t>Abre</a:t>
            </a:r>
            <a:r>
              <a:rPr lang="en-US" sz="1800" dirty="0">
                <a:latin typeface="+mn-lt"/>
              </a:rPr>
              <a:t> issues y </a:t>
            </a:r>
            <a:r>
              <a:rPr lang="en-US" sz="1800" dirty="0" err="1">
                <a:latin typeface="+mn-lt"/>
              </a:rPr>
              <a:t>unete</a:t>
            </a:r>
            <a:r>
              <a:rPr lang="en-US" sz="1800" dirty="0">
                <a:latin typeface="+mn-lt"/>
              </a:rPr>
              <a:t> a </a:t>
            </a:r>
            <a:r>
              <a:rPr lang="en-US" sz="1800" dirty="0" err="1">
                <a:latin typeface="+mn-lt"/>
              </a:rPr>
              <a:t>conversaciones</a:t>
            </a:r>
            <a:r>
              <a:rPr lang="en-US" sz="1800" dirty="0">
                <a:latin typeface="+mn-lt"/>
              </a:rPr>
              <a:t> en Discord</a:t>
            </a:r>
          </a:p>
        </p:txBody>
      </p:sp>
    </p:spTree>
    <p:extLst>
      <p:ext uri="{BB962C8B-B14F-4D97-AF65-F5344CB8AC3E}">
        <p14:creationId xmlns:p14="http://schemas.microsoft.com/office/powerpoint/2010/main" val="10045697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B937D-B92C-4202-8B16-D1EAA56384EE}"/>
              </a:ext>
            </a:extLst>
          </p:cNvPr>
          <p:cNvSpPr>
            <a:spLocks noGrp="1"/>
          </p:cNvSpPr>
          <p:nvPr>
            <p:ph type="title"/>
          </p:nvPr>
        </p:nvSpPr>
        <p:spPr/>
        <p:txBody>
          <a:bodyPr/>
          <a:lstStyle/>
          <a:p>
            <a:r>
              <a:rPr lang="en-US" dirty="0">
                <a:latin typeface="+mj-lt"/>
              </a:rPr>
              <a:t>¿</a:t>
            </a:r>
            <a:r>
              <a:rPr lang="en-US" dirty="0" err="1">
                <a:latin typeface="+mj-lt"/>
              </a:rPr>
              <a:t>Dónde</a:t>
            </a:r>
            <a:r>
              <a:rPr lang="en-US" dirty="0">
                <a:latin typeface="+mj-lt"/>
              </a:rPr>
              <a:t> </a:t>
            </a:r>
            <a:r>
              <a:rPr lang="en-US" dirty="0" err="1">
                <a:latin typeface="+mj-lt"/>
              </a:rPr>
              <a:t>tengo</a:t>
            </a:r>
            <a:r>
              <a:rPr lang="en-US" dirty="0">
                <a:latin typeface="+mj-lt"/>
              </a:rPr>
              <a:t> </a:t>
            </a:r>
            <a:r>
              <a:rPr lang="en-US" dirty="0" err="1">
                <a:latin typeface="+mj-lt"/>
              </a:rPr>
              <a:t>más</a:t>
            </a:r>
            <a:r>
              <a:rPr lang="en-US" dirty="0">
                <a:latin typeface="+mj-lt"/>
              </a:rPr>
              <a:t> </a:t>
            </a:r>
            <a:r>
              <a:rPr lang="en-US" dirty="0" err="1">
                <a:latin typeface="+mj-lt"/>
              </a:rPr>
              <a:t>información</a:t>
            </a:r>
            <a:r>
              <a:rPr lang="en-US" dirty="0">
                <a:latin typeface="+mj-lt"/>
              </a:rPr>
              <a:t>?</a:t>
            </a:r>
          </a:p>
        </p:txBody>
      </p:sp>
      <p:pic>
        <p:nvPicPr>
          <p:cNvPr id="4" name="Picture 3">
            <a:extLst>
              <a:ext uri="{FF2B5EF4-FFF2-40B4-BE49-F238E27FC236}">
                <a16:creationId xmlns:a16="http://schemas.microsoft.com/office/drawing/2014/main" id="{E1FB3D1F-486A-4D42-807B-5AA6CF01B261}"/>
              </a:ext>
            </a:extLst>
          </p:cNvPr>
          <p:cNvPicPr>
            <a:picLocks noChangeAspect="1"/>
          </p:cNvPicPr>
          <p:nvPr/>
        </p:nvPicPr>
        <p:blipFill>
          <a:blip r:embed="rId3"/>
          <a:stretch>
            <a:fillRect/>
          </a:stretch>
        </p:blipFill>
        <p:spPr>
          <a:xfrm>
            <a:off x="6919159" y="1971865"/>
            <a:ext cx="4434641" cy="2914269"/>
          </a:xfrm>
          <a:prstGeom prst="rect">
            <a:avLst/>
          </a:prstGeom>
          <a:effectLst>
            <a:outerShdw blurRad="266700" dist="38100" algn="l" rotWithShape="0">
              <a:prstClr val="black">
                <a:alpha val="40000"/>
              </a:prstClr>
            </a:outerShdw>
          </a:effectLst>
        </p:spPr>
      </p:pic>
      <p:pic>
        <p:nvPicPr>
          <p:cNvPr id="6" name="Picture 5">
            <a:extLst>
              <a:ext uri="{FF2B5EF4-FFF2-40B4-BE49-F238E27FC236}">
                <a16:creationId xmlns:a16="http://schemas.microsoft.com/office/drawing/2014/main" id="{FEE151A4-4AC4-4B6E-8363-A11489E825F5}"/>
              </a:ext>
            </a:extLst>
          </p:cNvPr>
          <p:cNvPicPr>
            <a:picLocks noChangeAspect="1"/>
          </p:cNvPicPr>
          <p:nvPr/>
        </p:nvPicPr>
        <p:blipFill>
          <a:blip r:embed="rId4"/>
          <a:stretch>
            <a:fillRect/>
          </a:stretch>
        </p:blipFill>
        <p:spPr>
          <a:xfrm>
            <a:off x="838200" y="1759688"/>
            <a:ext cx="4066643" cy="3429000"/>
          </a:xfrm>
          <a:prstGeom prst="rect">
            <a:avLst/>
          </a:prstGeom>
          <a:effectLst>
            <a:outerShdw blurRad="381000" dist="38100" dir="2700000" algn="tl" rotWithShape="0">
              <a:prstClr val="black">
                <a:alpha val="40000"/>
              </a:prstClr>
            </a:outerShdw>
          </a:effectLst>
        </p:spPr>
      </p:pic>
      <p:pic>
        <p:nvPicPr>
          <p:cNvPr id="8" name="Picture 7">
            <a:extLst>
              <a:ext uri="{FF2B5EF4-FFF2-40B4-BE49-F238E27FC236}">
                <a16:creationId xmlns:a16="http://schemas.microsoft.com/office/drawing/2014/main" id="{D501B3B3-1442-45D0-84CC-CEBED4FCF36A}"/>
              </a:ext>
            </a:extLst>
          </p:cNvPr>
          <p:cNvPicPr>
            <a:picLocks noChangeAspect="1"/>
          </p:cNvPicPr>
          <p:nvPr/>
        </p:nvPicPr>
        <p:blipFill>
          <a:blip r:embed="rId5"/>
          <a:stretch>
            <a:fillRect/>
          </a:stretch>
        </p:blipFill>
        <p:spPr>
          <a:xfrm>
            <a:off x="1329838" y="2488558"/>
            <a:ext cx="4555283" cy="3843129"/>
          </a:xfrm>
          <a:prstGeom prst="rect">
            <a:avLst/>
          </a:prstGeom>
          <a:effectLst>
            <a:outerShdw blurRad="381000" dist="38100" dir="2700000" algn="tl" rotWithShape="0">
              <a:prstClr val="black">
                <a:alpha val="40000"/>
              </a:prstClr>
            </a:outerShdw>
          </a:effectLst>
        </p:spPr>
      </p:pic>
      <p:sp>
        <p:nvSpPr>
          <p:cNvPr id="14" name="TextBox 13">
            <a:extLst>
              <a:ext uri="{FF2B5EF4-FFF2-40B4-BE49-F238E27FC236}">
                <a16:creationId xmlns:a16="http://schemas.microsoft.com/office/drawing/2014/main" id="{50AD8732-33A9-41A8-92AE-D4B039327FF8}"/>
              </a:ext>
            </a:extLst>
          </p:cNvPr>
          <p:cNvSpPr txBox="1"/>
          <p:nvPr/>
        </p:nvSpPr>
        <p:spPr>
          <a:xfrm>
            <a:off x="6919159" y="5188688"/>
            <a:ext cx="4434641" cy="1015663"/>
          </a:xfrm>
          <a:prstGeom prst="rect">
            <a:avLst/>
          </a:prstGeom>
          <a:noFill/>
        </p:spPr>
        <p:txBody>
          <a:bodyPr wrap="square">
            <a:spAutoFit/>
          </a:bodyPr>
          <a:lstStyle/>
          <a:p>
            <a:r>
              <a:rPr lang="en-US" sz="2000" dirty="0">
                <a:solidFill>
                  <a:srgbClr val="00B0F0"/>
                </a:solidFill>
              </a:rPr>
              <a:t>https://</a:t>
            </a:r>
            <a:r>
              <a:rPr lang="en-US" sz="2000" dirty="0" err="1">
                <a:solidFill>
                  <a:srgbClr val="00B0F0"/>
                </a:solidFill>
              </a:rPr>
              <a:t>aka.ms</a:t>
            </a:r>
            <a:r>
              <a:rPr lang="en-US" sz="2000" dirty="0">
                <a:solidFill>
                  <a:srgbClr val="00B0F0"/>
                </a:solidFill>
              </a:rPr>
              <a:t>/discord-</a:t>
            </a:r>
            <a:r>
              <a:rPr lang="en-US" sz="2000" dirty="0" err="1">
                <a:solidFill>
                  <a:srgbClr val="00B0F0"/>
                </a:solidFill>
              </a:rPr>
              <a:t>maui</a:t>
            </a:r>
            <a:endParaRPr lang="en-US" sz="2000" dirty="0">
              <a:solidFill>
                <a:srgbClr val="00B0F0"/>
              </a:solidFill>
            </a:endParaRPr>
          </a:p>
          <a:p>
            <a:endParaRPr lang="en-US" sz="2000" dirty="0">
              <a:solidFill>
                <a:srgbClr val="00B0F0"/>
              </a:solidFill>
            </a:endParaRPr>
          </a:p>
          <a:p>
            <a:r>
              <a:rPr lang="en-US" sz="2000" dirty="0">
                <a:solidFill>
                  <a:srgbClr val="00B0F0"/>
                </a:solidFill>
              </a:rPr>
              <a:t>https://</a:t>
            </a:r>
            <a:r>
              <a:rPr lang="en-US" sz="2000" dirty="0" err="1">
                <a:solidFill>
                  <a:srgbClr val="00B0F0"/>
                </a:solidFill>
              </a:rPr>
              <a:t>github.com</a:t>
            </a:r>
            <a:r>
              <a:rPr lang="en-US" sz="2000" dirty="0">
                <a:solidFill>
                  <a:srgbClr val="00B0F0"/>
                </a:solidFill>
              </a:rPr>
              <a:t>/dotnet/</a:t>
            </a:r>
            <a:r>
              <a:rPr lang="en-US" sz="2000" dirty="0" err="1">
                <a:solidFill>
                  <a:srgbClr val="00B0F0"/>
                </a:solidFill>
              </a:rPr>
              <a:t>maui</a:t>
            </a:r>
            <a:endParaRPr lang="en-US" sz="2000" dirty="0">
              <a:solidFill>
                <a:srgbClr val="00B0F0"/>
              </a:solidFill>
            </a:endParaRPr>
          </a:p>
        </p:txBody>
      </p:sp>
    </p:spTree>
    <p:extLst>
      <p:ext uri="{BB962C8B-B14F-4D97-AF65-F5344CB8AC3E}">
        <p14:creationId xmlns:p14="http://schemas.microsoft.com/office/powerpoint/2010/main" val="274770502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FD220-2A79-E042-AC8E-A9222D7A17C1}"/>
              </a:ext>
            </a:extLst>
          </p:cNvPr>
          <p:cNvSpPr>
            <a:spLocks noGrp="1"/>
          </p:cNvSpPr>
          <p:nvPr>
            <p:ph type="title"/>
          </p:nvPr>
        </p:nvSpPr>
        <p:spPr>
          <a:xfrm>
            <a:off x="655674" y="365125"/>
            <a:ext cx="5119781" cy="1951353"/>
          </a:xfrm>
        </p:spPr>
        <p:txBody>
          <a:bodyPr vert="horz" wrap="square" lIns="45720" tIns="22860" rIns="45720" bIns="22860" rtlCol="0" anchor="ctr">
            <a:normAutofit fontScale="90000"/>
          </a:bodyPr>
          <a:lstStyle/>
          <a:p>
            <a:pPr defTabSz="457200"/>
            <a:br>
              <a:rPr lang="en-US">
                <a:latin typeface="+mj-lt"/>
              </a:rPr>
            </a:br>
            <a:br>
              <a:rPr lang="en-US">
                <a:latin typeface="+mj-lt"/>
              </a:rPr>
            </a:br>
            <a:br>
              <a:rPr lang="en-US">
                <a:latin typeface="+mj-lt"/>
              </a:rPr>
            </a:br>
            <a:r>
              <a:rPr lang="en-US">
                <a:latin typeface="+mj-lt"/>
              </a:rPr>
              <a:t>Javier Suárez</a:t>
            </a:r>
          </a:p>
        </p:txBody>
      </p:sp>
      <p:sp>
        <p:nvSpPr>
          <p:cNvPr id="3" name="Content Placeholder 2">
            <a:extLst>
              <a:ext uri="{FF2B5EF4-FFF2-40B4-BE49-F238E27FC236}">
                <a16:creationId xmlns:a16="http://schemas.microsoft.com/office/drawing/2014/main" id="{7C499C6F-B62D-374C-B47D-A9A5CF8E9372}"/>
              </a:ext>
            </a:extLst>
          </p:cNvPr>
          <p:cNvSpPr>
            <a:spLocks noGrp="1"/>
          </p:cNvSpPr>
          <p:nvPr>
            <p:ph idx="1"/>
          </p:nvPr>
        </p:nvSpPr>
        <p:spPr>
          <a:xfrm>
            <a:off x="655675" y="2575034"/>
            <a:ext cx="5119780" cy="3462228"/>
          </a:xfrm>
        </p:spPr>
        <p:txBody>
          <a:bodyPr vert="horz" wrap="square" lIns="45720" tIns="22860" rIns="45720" bIns="22860" rtlCol="0">
            <a:normAutofit/>
          </a:bodyPr>
          <a:lstStyle/>
          <a:p>
            <a:pPr defTabSz="457200"/>
            <a:r>
              <a:rPr lang="en-US" sz="1800" dirty="0"/>
              <a:t>¡Hola!. </a:t>
            </a:r>
            <a:r>
              <a:rPr lang="en-US" sz="1800" dirty="0" err="1"/>
              <a:t>Trabajo</a:t>
            </a:r>
            <a:r>
              <a:rPr lang="en-US" sz="1800" dirty="0"/>
              <a:t> en el </a:t>
            </a:r>
            <a:r>
              <a:rPr lang="en-US" sz="1800" dirty="0" err="1"/>
              <a:t>equipo</a:t>
            </a:r>
            <a:r>
              <a:rPr lang="en-US" sz="1800" dirty="0"/>
              <a:t> de </a:t>
            </a:r>
            <a:r>
              <a:rPr lang="en-US" sz="1800" dirty="0" err="1"/>
              <a:t>Xamarin.Forms</a:t>
            </a:r>
            <a:r>
              <a:rPr lang="en-US" sz="1800" dirty="0"/>
              <a:t> y .NET MAUI en Microsoft. Me </a:t>
            </a:r>
            <a:r>
              <a:rPr lang="en-US" sz="1800" dirty="0" err="1"/>
              <a:t>encanta</a:t>
            </a:r>
            <a:r>
              <a:rPr lang="en-US" sz="1800" dirty="0"/>
              <a:t> </a:t>
            </a:r>
            <a:r>
              <a:rPr lang="en-US" sz="1800" dirty="0" err="1"/>
              <a:t>participar</a:t>
            </a:r>
            <a:r>
              <a:rPr lang="en-US" sz="1800" dirty="0"/>
              <a:t> en </a:t>
            </a:r>
            <a:r>
              <a:rPr lang="en-US" sz="1800" dirty="0" err="1"/>
              <a:t>comunidades</a:t>
            </a:r>
            <a:r>
              <a:rPr lang="en-US" sz="1800" dirty="0"/>
              <a:t> </a:t>
            </a:r>
            <a:r>
              <a:rPr lang="en-US" sz="1800" dirty="0" err="1"/>
              <a:t>técnicas</a:t>
            </a:r>
            <a:r>
              <a:rPr lang="en-US" sz="1800" dirty="0"/>
              <a:t> y soy </a:t>
            </a:r>
            <a:r>
              <a:rPr lang="en-US" sz="1800" dirty="0" err="1"/>
              <a:t>coordinador</a:t>
            </a:r>
            <a:r>
              <a:rPr lang="en-US" sz="1800" dirty="0"/>
              <a:t> de los </a:t>
            </a:r>
            <a:r>
              <a:rPr lang="en-US" sz="1800" dirty="0" err="1"/>
              <a:t>grupos</a:t>
            </a:r>
            <a:r>
              <a:rPr lang="en-US" sz="1800" dirty="0"/>
              <a:t> </a:t>
            </a:r>
            <a:r>
              <a:rPr lang="en-US" sz="1800" dirty="0" err="1"/>
              <a:t>SevillaDotNet</a:t>
            </a:r>
            <a:r>
              <a:rPr lang="en-US" sz="1800" dirty="0"/>
              <a:t> y SVQXDG en Sevilla.</a:t>
            </a:r>
          </a:p>
          <a:p>
            <a:pPr indent="-114300" defTabSz="457200">
              <a:buFont typeface="Arial" panose="020B0604020202020204" pitchFamily="34" charset="0"/>
              <a:buChar char="•"/>
            </a:pPr>
            <a:endParaRPr lang="en-US" sz="1800" dirty="0"/>
          </a:p>
          <a:p>
            <a:pPr defTabSz="457200"/>
            <a:r>
              <a:rPr lang="en-US" sz="1800" dirty="0" err="1"/>
              <a:t>Puedes</a:t>
            </a:r>
            <a:r>
              <a:rPr lang="en-US" sz="1800" dirty="0"/>
              <a:t> </a:t>
            </a:r>
            <a:r>
              <a:rPr lang="en-US" sz="1800" dirty="0" err="1"/>
              <a:t>poner</a:t>
            </a:r>
            <a:r>
              <a:rPr lang="en-US" sz="1800" dirty="0"/>
              <a:t> </a:t>
            </a:r>
            <a:r>
              <a:rPr lang="en-US" sz="1800" dirty="0" err="1"/>
              <a:t>en</a:t>
            </a:r>
            <a:r>
              <a:rPr lang="en-US" sz="1800" dirty="0"/>
              <a:t> </a:t>
            </a:r>
            <a:r>
              <a:rPr lang="en-US" sz="1800" dirty="0" err="1"/>
              <a:t>contacto</a:t>
            </a:r>
            <a:r>
              <a:rPr lang="en-US" sz="1800" dirty="0"/>
              <a:t> </a:t>
            </a:r>
            <a:r>
              <a:rPr lang="en-US" sz="1800" dirty="0" err="1"/>
              <a:t>conmigo</a:t>
            </a:r>
            <a:r>
              <a:rPr lang="en-US" sz="1800" dirty="0"/>
              <a:t>:</a:t>
            </a:r>
          </a:p>
          <a:p>
            <a:pPr marL="228600" indent="-114300" defTabSz="457200">
              <a:buFont typeface="Arial" panose="020B0604020202020204" pitchFamily="34" charset="0"/>
              <a:buChar char="•"/>
            </a:pPr>
            <a:r>
              <a:rPr lang="en-US" sz="1800" dirty="0"/>
              <a:t>@jsuarezruiz</a:t>
            </a:r>
          </a:p>
          <a:p>
            <a:pPr marL="228600" indent="-114300" defTabSz="457200">
              <a:buFont typeface="Arial" panose="020B0604020202020204" pitchFamily="34" charset="0"/>
              <a:buChar char="•"/>
            </a:pPr>
            <a:r>
              <a:rPr lang="en-US" sz="1800" dirty="0">
                <a:hlinkClick r:id="rId2"/>
              </a:rPr>
              <a:t>javiersuarezruiz@hotmail.com</a:t>
            </a:r>
            <a:endParaRPr lang="en-US" sz="1800" dirty="0"/>
          </a:p>
          <a:p>
            <a:pPr marL="228600" indent="-114300" defTabSz="457200">
              <a:buFont typeface="Arial" panose="020B0604020202020204" pitchFamily="34" charset="0"/>
              <a:buChar char="•"/>
            </a:pPr>
            <a:r>
              <a:rPr lang="en-US" sz="1800" dirty="0">
                <a:hlinkClick r:id="rId3"/>
              </a:rPr>
              <a:t>https://javiersuarezruiz.wordpress.com</a:t>
            </a:r>
            <a:endParaRPr lang="en-US" sz="1800" dirty="0"/>
          </a:p>
        </p:txBody>
      </p:sp>
      <p:pic>
        <p:nvPicPr>
          <p:cNvPr id="11" name="Marcador de posición de imagen 10" descr="Imagen que contiene persona, hombre, edificio, exterior&#10;&#10;Descripción generada automáticamente">
            <a:extLst>
              <a:ext uri="{FF2B5EF4-FFF2-40B4-BE49-F238E27FC236}">
                <a16:creationId xmlns:a16="http://schemas.microsoft.com/office/drawing/2014/main" id="{7A51AB59-3C3F-8246-95F4-58501895FF6F}"/>
              </a:ext>
            </a:extLst>
          </p:cNvPr>
          <p:cNvPicPr>
            <a:picLocks noGrp="1" noChangeAspect="1"/>
          </p:cNvPicPr>
          <p:nvPr>
            <p:ph type="pic" sz="quarter" idx="14"/>
          </p:nvPr>
        </p:nvPicPr>
        <p:blipFill rotWithShape="1">
          <a:blip r:embed="rId4">
            <a:extLst>
              <a:ext uri="{28A0092B-C50C-407E-A947-70E740481C1C}">
                <a14:useLocalDpi xmlns:a14="http://schemas.microsoft.com/office/drawing/2010/main" val="0"/>
              </a:ext>
            </a:extLst>
          </a:blip>
          <a:srcRect l="2671" r="5279" b="-1"/>
          <a:stretch/>
        </p:blipFill>
        <p:spPr>
          <a:xfrm>
            <a:off x="5878863" y="5"/>
            <a:ext cx="6312739" cy="6857992"/>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extLst>
      <p:ext uri="{BB962C8B-B14F-4D97-AF65-F5344CB8AC3E}">
        <p14:creationId xmlns:p14="http://schemas.microsoft.com/office/powerpoint/2010/main" val="24392742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B66-6441-4EC4-9E94-43033C2E1B27}"/>
              </a:ext>
            </a:extLst>
          </p:cNvPr>
          <p:cNvSpPr>
            <a:spLocks noGrp="1"/>
          </p:cNvSpPr>
          <p:nvPr>
            <p:ph type="title" idx="4294967295"/>
          </p:nvPr>
        </p:nvSpPr>
        <p:spPr>
          <a:xfrm>
            <a:off x="1201163" y="2889362"/>
            <a:ext cx="9167503" cy="2172120"/>
          </a:xfrm>
        </p:spPr>
        <p:txBody>
          <a:bodyPr>
            <a:normAutofit/>
          </a:bodyPr>
          <a:lstStyle/>
          <a:p>
            <a:r>
              <a:rPr lang="en-US" sz="7058" dirty="0" err="1">
                <a:latin typeface="Segoe UI Semibold"/>
                <a:cs typeface="Segoe UI Semibold"/>
              </a:rPr>
              <a:t>Cambios</a:t>
            </a:r>
            <a:r>
              <a:rPr lang="en-US" sz="7058" dirty="0">
                <a:latin typeface="Segoe UI Semibold"/>
                <a:cs typeface="Segoe UI Semibold"/>
              </a:rPr>
              <a:t> que </a:t>
            </a:r>
            <a:r>
              <a:rPr lang="en-US" sz="7058" dirty="0" err="1">
                <a:latin typeface="Segoe UI Semibold"/>
                <a:cs typeface="Segoe UI Semibold"/>
              </a:rPr>
              <a:t>introducirá</a:t>
            </a:r>
            <a:r>
              <a:rPr lang="en-US" sz="7058" dirty="0">
                <a:latin typeface="Segoe UI Semibold"/>
                <a:cs typeface="Segoe UI Semibold"/>
              </a:rPr>
              <a:t> .NET MAUI</a:t>
            </a:r>
            <a:endParaRPr lang="en-US" sz="7007" dirty="0">
              <a:cs typeface="Segoe UI"/>
            </a:endParaRPr>
          </a:p>
        </p:txBody>
      </p:sp>
    </p:spTree>
    <p:extLst>
      <p:ext uri="{BB962C8B-B14F-4D97-AF65-F5344CB8AC3E}">
        <p14:creationId xmlns:p14="http://schemas.microsoft.com/office/powerpoint/2010/main" val="363468753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250571-064F-7B40-89CF-0E3DFA6A7730}"/>
              </a:ext>
            </a:extLst>
          </p:cNvPr>
          <p:cNvSpPr>
            <a:spLocks noGrp="1"/>
          </p:cNvSpPr>
          <p:nvPr>
            <p:ph type="title"/>
          </p:nvPr>
        </p:nvSpPr>
        <p:spPr>
          <a:xfrm>
            <a:off x="588263" y="497541"/>
            <a:ext cx="11018520" cy="1107996"/>
          </a:xfrm>
        </p:spPr>
        <p:txBody>
          <a:bodyPr/>
          <a:lstStyle/>
          <a:p>
            <a:r>
              <a:rPr lang="es-ES" dirty="0"/>
              <a:t>Aplicación y eventos relacionados con el ciclo de vida</a:t>
            </a:r>
            <a:br>
              <a:rPr lang="es-ES" dirty="0"/>
            </a:br>
            <a:endParaRPr lang="es-ES" dirty="0"/>
          </a:p>
        </p:txBody>
      </p:sp>
      <p:sp>
        <p:nvSpPr>
          <p:cNvPr id="5" name="TextBox 7">
            <a:extLst>
              <a:ext uri="{FF2B5EF4-FFF2-40B4-BE49-F238E27FC236}">
                <a16:creationId xmlns:a16="http://schemas.microsoft.com/office/drawing/2014/main" id="{87F21A75-E8C9-C64E-9035-CEFC1F7344A5}"/>
              </a:ext>
            </a:extLst>
          </p:cNvPr>
          <p:cNvSpPr txBox="1"/>
          <p:nvPr/>
        </p:nvSpPr>
        <p:spPr>
          <a:xfrm>
            <a:off x="585218" y="1330655"/>
            <a:ext cx="5624262" cy="3693319"/>
          </a:xfrm>
          <a:prstGeom prst="rect">
            <a:avLst/>
          </a:prstGeom>
          <a:noFill/>
        </p:spPr>
        <p:txBody>
          <a:bodyPr wrap="square">
            <a:spAutoFit/>
          </a:bodyPr>
          <a:lstStyle/>
          <a:p>
            <a:r>
              <a:rPr lang="es-ES" sz="2400" dirty="0"/>
              <a:t>En .NET MAUI </a:t>
            </a:r>
            <a:r>
              <a:rPr lang="es-ES" sz="2400" dirty="0" err="1"/>
              <a:t>habra</a:t>
            </a:r>
            <a:r>
              <a:rPr lang="es-ES" sz="2400" dirty="0"/>
              <a:t> soporte a </a:t>
            </a:r>
            <a:r>
              <a:rPr lang="es-ES" sz="2400" dirty="0" err="1"/>
              <a:t>multi</a:t>
            </a:r>
            <a:r>
              <a:rPr lang="es-ES" sz="2400" dirty="0"/>
              <a:t>-ventana y por ese motivo, la jerarquía relacionada con la aplicación cambia:</a:t>
            </a:r>
          </a:p>
          <a:p>
            <a:endParaRPr lang="es-ES" sz="2400" dirty="0"/>
          </a:p>
          <a:p>
            <a:r>
              <a:rPr lang="es-ES" sz="2400" b="1" dirty="0" err="1"/>
              <a:t>Application</a:t>
            </a:r>
            <a:r>
              <a:rPr lang="es-ES" sz="2400" b="1" dirty="0"/>
              <a:t> &gt; </a:t>
            </a:r>
            <a:r>
              <a:rPr lang="es-ES" sz="2400" b="1" dirty="0" err="1"/>
              <a:t>Window</a:t>
            </a:r>
            <a:r>
              <a:rPr lang="es-ES" sz="2400" b="1" dirty="0"/>
              <a:t> &gt; Page</a:t>
            </a:r>
          </a:p>
          <a:p>
            <a:endParaRPr lang="es-ES" sz="2400" dirty="0"/>
          </a:p>
          <a:p>
            <a:r>
              <a:rPr lang="es-ES" sz="2400" dirty="0"/>
              <a:t>A su vez, se cubre una de las peticiones con mayor interés, más información relacionada con el ciclo de vida.</a:t>
            </a:r>
            <a:br>
              <a:rPr lang="es-ES" dirty="0"/>
            </a:br>
            <a:endParaRPr lang="en-US" sz="1800" b="1" dirty="0"/>
          </a:p>
        </p:txBody>
      </p:sp>
      <p:sp>
        <p:nvSpPr>
          <p:cNvPr id="3" name="Rectángulo 2">
            <a:extLst>
              <a:ext uri="{FF2B5EF4-FFF2-40B4-BE49-F238E27FC236}">
                <a16:creationId xmlns:a16="http://schemas.microsoft.com/office/drawing/2014/main" id="{0DD14FD9-78F2-CA4E-9BA7-DD27B63281F2}"/>
              </a:ext>
            </a:extLst>
          </p:cNvPr>
          <p:cNvSpPr/>
          <p:nvPr/>
        </p:nvSpPr>
        <p:spPr>
          <a:xfrm>
            <a:off x="3434728" y="5991127"/>
            <a:ext cx="4480714" cy="369332"/>
          </a:xfrm>
          <a:prstGeom prst="rect">
            <a:avLst/>
          </a:prstGeom>
        </p:spPr>
        <p:txBody>
          <a:bodyPr wrap="none">
            <a:spAutoFit/>
          </a:bodyPr>
          <a:lstStyle/>
          <a:p>
            <a:r>
              <a:rPr lang="es-ES" dirty="0">
                <a:solidFill>
                  <a:schemeClr val="accent5">
                    <a:lumMod val="50000"/>
                  </a:schemeClr>
                </a:solidFill>
              </a:rPr>
              <a:t>https://</a:t>
            </a:r>
            <a:r>
              <a:rPr lang="es-ES" dirty="0" err="1">
                <a:solidFill>
                  <a:schemeClr val="accent5">
                    <a:lumMod val="50000"/>
                  </a:schemeClr>
                </a:solidFill>
              </a:rPr>
              <a:t>github.com</a:t>
            </a:r>
            <a:r>
              <a:rPr lang="es-ES" dirty="0">
                <a:solidFill>
                  <a:schemeClr val="accent5">
                    <a:lumMod val="50000"/>
                  </a:schemeClr>
                </a:solidFill>
              </a:rPr>
              <a:t>/</a:t>
            </a:r>
            <a:r>
              <a:rPr lang="es-ES" dirty="0" err="1">
                <a:solidFill>
                  <a:schemeClr val="accent5">
                    <a:lumMod val="50000"/>
                  </a:schemeClr>
                </a:solidFill>
              </a:rPr>
              <a:t>dotnet</a:t>
            </a:r>
            <a:r>
              <a:rPr lang="es-ES" dirty="0">
                <a:solidFill>
                  <a:schemeClr val="accent5">
                    <a:lumMod val="50000"/>
                  </a:schemeClr>
                </a:solidFill>
              </a:rPr>
              <a:t>/</a:t>
            </a:r>
            <a:r>
              <a:rPr lang="es-ES" dirty="0" err="1">
                <a:solidFill>
                  <a:schemeClr val="accent5">
                    <a:lumMod val="50000"/>
                  </a:schemeClr>
                </a:solidFill>
              </a:rPr>
              <a:t>maui</a:t>
            </a:r>
            <a:r>
              <a:rPr lang="es-ES" dirty="0">
                <a:solidFill>
                  <a:schemeClr val="accent5">
                    <a:lumMod val="50000"/>
                  </a:schemeClr>
                </a:solidFill>
              </a:rPr>
              <a:t>/</a:t>
            </a:r>
            <a:r>
              <a:rPr lang="es-ES" dirty="0" err="1">
                <a:solidFill>
                  <a:schemeClr val="accent5">
                    <a:lumMod val="50000"/>
                  </a:schemeClr>
                </a:solidFill>
              </a:rPr>
              <a:t>issues</a:t>
            </a:r>
            <a:r>
              <a:rPr lang="es-ES" dirty="0">
                <a:solidFill>
                  <a:schemeClr val="accent5">
                    <a:lumMod val="50000"/>
                  </a:schemeClr>
                </a:solidFill>
              </a:rPr>
              <a:t>/30</a:t>
            </a:r>
          </a:p>
        </p:txBody>
      </p:sp>
      <p:pic>
        <p:nvPicPr>
          <p:cNvPr id="4" name="Imagen 3">
            <a:extLst>
              <a:ext uri="{FF2B5EF4-FFF2-40B4-BE49-F238E27FC236}">
                <a16:creationId xmlns:a16="http://schemas.microsoft.com/office/drawing/2014/main" id="{B406D111-55FC-F54F-801B-B641748A6803}"/>
              </a:ext>
            </a:extLst>
          </p:cNvPr>
          <p:cNvPicPr>
            <a:picLocks noChangeAspect="1"/>
          </p:cNvPicPr>
          <p:nvPr/>
        </p:nvPicPr>
        <p:blipFill>
          <a:blip r:embed="rId2"/>
          <a:stretch>
            <a:fillRect/>
          </a:stretch>
        </p:blipFill>
        <p:spPr>
          <a:xfrm>
            <a:off x="6209479" y="1330655"/>
            <a:ext cx="5777312" cy="3860800"/>
          </a:xfrm>
          <a:prstGeom prst="rect">
            <a:avLst/>
          </a:prstGeom>
        </p:spPr>
      </p:pic>
    </p:spTree>
    <p:extLst>
      <p:ext uri="{BB962C8B-B14F-4D97-AF65-F5344CB8AC3E}">
        <p14:creationId xmlns:p14="http://schemas.microsoft.com/office/powerpoint/2010/main" val="34196171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10A57-E5EA-7647-A7BA-9697EA9D7C30}"/>
              </a:ext>
            </a:extLst>
          </p:cNvPr>
          <p:cNvSpPr>
            <a:spLocks noGrp="1"/>
          </p:cNvSpPr>
          <p:nvPr>
            <p:ph type="title"/>
          </p:nvPr>
        </p:nvSpPr>
        <p:spPr/>
        <p:txBody>
          <a:bodyPr>
            <a:normAutofit/>
          </a:bodyPr>
          <a:lstStyle/>
          <a:p>
            <a:r>
              <a:rPr lang="en-US" sz="4800" dirty="0"/>
              <a:t>.NET MAUI NO </a:t>
            </a:r>
            <a:r>
              <a:rPr lang="en-US" sz="4800" dirty="0" err="1"/>
              <a:t>tendrá</a:t>
            </a:r>
            <a:r>
              <a:rPr lang="en-US" sz="4800" dirty="0"/>
              <a:t> renderers</a:t>
            </a:r>
          </a:p>
        </p:txBody>
      </p:sp>
    </p:spTree>
    <p:extLst>
      <p:ext uri="{BB962C8B-B14F-4D97-AF65-F5344CB8AC3E}">
        <p14:creationId xmlns:p14="http://schemas.microsoft.com/office/powerpoint/2010/main" val="782334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10A57-E5EA-7647-A7BA-9697EA9D7C30}"/>
              </a:ext>
            </a:extLst>
          </p:cNvPr>
          <p:cNvSpPr>
            <a:spLocks noGrp="1"/>
          </p:cNvSpPr>
          <p:nvPr>
            <p:ph type="title"/>
          </p:nvPr>
        </p:nvSpPr>
        <p:spPr/>
        <p:txBody>
          <a:bodyPr>
            <a:normAutofit/>
          </a:bodyPr>
          <a:lstStyle/>
          <a:p>
            <a:r>
              <a:rPr lang="en-US" sz="4800" dirty="0"/>
              <a:t>.NET MAUI </a:t>
            </a:r>
            <a:r>
              <a:rPr lang="en-US" sz="4800" dirty="0" err="1"/>
              <a:t>usará</a:t>
            </a:r>
            <a:r>
              <a:rPr lang="en-US" sz="4800" dirty="0"/>
              <a:t> handlers</a:t>
            </a:r>
          </a:p>
        </p:txBody>
      </p:sp>
    </p:spTree>
    <p:extLst>
      <p:ext uri="{BB962C8B-B14F-4D97-AF65-F5344CB8AC3E}">
        <p14:creationId xmlns:p14="http://schemas.microsoft.com/office/powerpoint/2010/main" val="39203217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E72B57-4C1C-4A94-A16D-5EE20FBB71E6}"/>
              </a:ext>
            </a:extLst>
          </p:cNvPr>
          <p:cNvSpPr>
            <a:spLocks noGrp="1"/>
          </p:cNvSpPr>
          <p:nvPr>
            <p:ph type="title"/>
          </p:nvPr>
        </p:nvSpPr>
        <p:spPr>
          <a:xfrm>
            <a:off x="588263" y="497541"/>
            <a:ext cx="11018520" cy="553998"/>
          </a:xfrm>
        </p:spPr>
        <p:txBody>
          <a:bodyPr/>
          <a:lstStyle/>
          <a:p>
            <a:r>
              <a:rPr lang="en-US" dirty="0"/>
              <a:t>¿Por </a:t>
            </a:r>
            <a:r>
              <a:rPr lang="en-US" dirty="0" err="1"/>
              <a:t>qué</a:t>
            </a:r>
            <a:r>
              <a:rPr lang="en-US" dirty="0"/>
              <a:t> </a:t>
            </a:r>
            <a:r>
              <a:rPr lang="en-US" dirty="0" err="1"/>
              <a:t>este</a:t>
            </a:r>
            <a:r>
              <a:rPr lang="en-US" dirty="0"/>
              <a:t> </a:t>
            </a:r>
            <a:r>
              <a:rPr lang="en-US" dirty="0" err="1"/>
              <a:t>cambio</a:t>
            </a:r>
            <a:r>
              <a:rPr lang="en-US" dirty="0"/>
              <a:t> con </a:t>
            </a:r>
            <a:r>
              <a:rPr lang="en-US" dirty="0" err="1"/>
              <a:t>respecto</a:t>
            </a:r>
            <a:r>
              <a:rPr lang="en-US" dirty="0"/>
              <a:t> a </a:t>
            </a:r>
            <a:r>
              <a:rPr lang="en-US" dirty="0" err="1"/>
              <a:t>Xamarin.Forms</a:t>
            </a:r>
            <a:r>
              <a:rPr lang="en-US" dirty="0"/>
              <a:t>?</a:t>
            </a:r>
          </a:p>
        </p:txBody>
      </p:sp>
      <p:sp>
        <p:nvSpPr>
          <p:cNvPr id="6" name="Rectangle 5">
            <a:extLst>
              <a:ext uri="{FF2B5EF4-FFF2-40B4-BE49-F238E27FC236}">
                <a16:creationId xmlns:a16="http://schemas.microsoft.com/office/drawing/2014/main" id="{A8EC6C52-9927-4A5D-B5EF-750ACC6EF732}"/>
              </a:ext>
            </a:extLst>
          </p:cNvPr>
          <p:cNvSpPr/>
          <p:nvPr/>
        </p:nvSpPr>
        <p:spPr bwMode="auto">
          <a:xfrm>
            <a:off x="4200809" y="1945820"/>
            <a:ext cx="2933322" cy="55399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err="1">
                <a:ln w="0"/>
                <a:solidFill>
                  <a:schemeClr val="bg1"/>
                </a:solidFill>
                <a:effectLst>
                  <a:outerShdw blurRad="38100" dist="19050" dir="2700000" algn="tl" rotWithShape="0">
                    <a:schemeClr val="dk1">
                      <a:alpha val="40000"/>
                    </a:schemeClr>
                  </a:outerShdw>
                </a:effectLst>
                <a:ea typeface="Segoe UI" pitchFamily="34" charset="0"/>
                <a:cs typeface="Segoe UI" pitchFamily="34" charset="0"/>
              </a:rPr>
              <a:t>Xamarin.Forms.Button</a:t>
            </a:r>
            <a:endParaRPr lang="en-US" sz="2000">
              <a:ln w="0"/>
              <a:solidFill>
                <a:schemeClr val="bg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7" name="Rectangle 6">
            <a:extLst>
              <a:ext uri="{FF2B5EF4-FFF2-40B4-BE49-F238E27FC236}">
                <a16:creationId xmlns:a16="http://schemas.microsoft.com/office/drawing/2014/main" id="{2C6BB79C-74F4-4302-8C99-82EBC8392478}"/>
              </a:ext>
            </a:extLst>
          </p:cNvPr>
          <p:cNvSpPr/>
          <p:nvPr/>
        </p:nvSpPr>
        <p:spPr bwMode="auto">
          <a:xfrm>
            <a:off x="1145515" y="1945820"/>
            <a:ext cx="2362953" cy="553998"/>
          </a:xfrm>
          <a:prstGeom prst="rect">
            <a:avLst/>
          </a:prstGeom>
          <a:solidFill>
            <a:schemeClr val="accent1">
              <a:lumMod val="75000"/>
            </a:schemeClr>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err="1">
                <a:gradFill>
                  <a:gsLst>
                    <a:gs pos="0">
                      <a:srgbClr val="FFFFFF"/>
                    </a:gs>
                    <a:gs pos="100000">
                      <a:srgbClr val="FFFFFF"/>
                    </a:gs>
                  </a:gsLst>
                  <a:lin ang="5400000" scaled="0"/>
                </a:gradFill>
                <a:ea typeface="Segoe UI" pitchFamily="34" charset="0"/>
                <a:cs typeface="Segoe UI" pitchFamily="34" charset="0"/>
              </a:rPr>
              <a:t>ButtonRenderer</a:t>
            </a:r>
            <a:endParaRPr lang="en-US" sz="2000">
              <a:gradFill>
                <a:gsLst>
                  <a:gs pos="0">
                    <a:srgbClr val="FFFFFF"/>
                  </a:gs>
                  <a:gs pos="100000">
                    <a:srgbClr val="FFFFFF"/>
                  </a:gs>
                </a:gsLst>
                <a:lin ang="5400000" scaled="0"/>
              </a:gradFill>
              <a:ea typeface="Segoe UI" pitchFamily="34" charset="0"/>
              <a:cs typeface="Segoe UI" pitchFamily="34" charset="0"/>
            </a:endParaRPr>
          </a:p>
        </p:txBody>
      </p:sp>
      <p:cxnSp>
        <p:nvCxnSpPr>
          <p:cNvPr id="9" name="Straight Arrow Connector 8">
            <a:extLst>
              <a:ext uri="{FF2B5EF4-FFF2-40B4-BE49-F238E27FC236}">
                <a16:creationId xmlns:a16="http://schemas.microsoft.com/office/drawing/2014/main" id="{3DE07D62-6D29-41C5-9A16-832006391D17}"/>
              </a:ext>
            </a:extLst>
          </p:cNvPr>
          <p:cNvCxnSpPr>
            <a:stCxn id="7" idx="3"/>
            <a:endCxn id="6" idx="1"/>
          </p:cNvCxnSpPr>
          <p:nvPr/>
        </p:nvCxnSpPr>
        <p:spPr>
          <a:xfrm>
            <a:off x="3508468" y="2222819"/>
            <a:ext cx="692341"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8" name="Text Placeholder 2">
            <a:extLst>
              <a:ext uri="{FF2B5EF4-FFF2-40B4-BE49-F238E27FC236}">
                <a16:creationId xmlns:a16="http://schemas.microsoft.com/office/drawing/2014/main" id="{444327F3-1D68-4EC6-B760-FCFEB5739636}"/>
              </a:ext>
            </a:extLst>
          </p:cNvPr>
          <p:cNvSpPr txBox="1">
            <a:spLocks/>
          </p:cNvSpPr>
          <p:nvPr/>
        </p:nvSpPr>
        <p:spPr>
          <a:xfrm>
            <a:off x="865940" y="1154558"/>
            <a:ext cx="8803161" cy="495660"/>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000000"/>
                </a:solidFill>
                <a:latin typeface="+mn-lt"/>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000000"/>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000000"/>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rgbClr val="000000"/>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 Renderers </a:t>
            </a:r>
            <a:r>
              <a:rPr lang="en-US" sz="2400" dirty="0" err="1"/>
              <a:t>estan</a:t>
            </a:r>
            <a:r>
              <a:rPr lang="en-US" sz="2400" dirty="0"/>
              <a:t> </a:t>
            </a:r>
            <a:r>
              <a:rPr lang="en-US" sz="2400" dirty="0" err="1"/>
              <a:t>muy</a:t>
            </a:r>
            <a:r>
              <a:rPr lang="en-US" sz="2400" dirty="0"/>
              <a:t> </a:t>
            </a:r>
            <a:r>
              <a:rPr lang="en-US" sz="2400" dirty="0" err="1"/>
              <a:t>acoplados</a:t>
            </a:r>
            <a:r>
              <a:rPr lang="en-US" sz="2400" dirty="0"/>
              <a:t> a components </a:t>
            </a:r>
            <a:r>
              <a:rPr lang="en-US" sz="2400" dirty="0" err="1"/>
              <a:t>Xamarin.Forms</a:t>
            </a:r>
            <a:r>
              <a:rPr lang="en-US" sz="2400" dirty="0"/>
              <a:t> </a:t>
            </a:r>
          </a:p>
          <a:p>
            <a:endParaRPr lang="en-US" dirty="0"/>
          </a:p>
        </p:txBody>
      </p:sp>
      <p:sp>
        <p:nvSpPr>
          <p:cNvPr id="26" name="TextBox 25">
            <a:extLst>
              <a:ext uri="{FF2B5EF4-FFF2-40B4-BE49-F238E27FC236}">
                <a16:creationId xmlns:a16="http://schemas.microsoft.com/office/drawing/2014/main" id="{0AF92950-0A85-46D2-B541-CD092DA07F2B}"/>
              </a:ext>
            </a:extLst>
          </p:cNvPr>
          <p:cNvSpPr txBox="1"/>
          <p:nvPr/>
        </p:nvSpPr>
        <p:spPr>
          <a:xfrm>
            <a:off x="865939" y="3526428"/>
            <a:ext cx="10740844" cy="923330"/>
          </a:xfrm>
          <a:prstGeom prst="rect">
            <a:avLst/>
          </a:prstGeom>
          <a:solidFill>
            <a:schemeClr val="accent6">
              <a:lumMod val="50000"/>
            </a:schemeClr>
          </a:solidFill>
        </p:spPr>
        <p:txBody>
          <a:bodyPr wrap="square">
            <a:spAutoFit/>
          </a:bodyPr>
          <a:lstStyle/>
          <a:p>
            <a:r>
              <a:rPr lang="en-US" sz="1800" b="0" i="0">
                <a:solidFill>
                  <a:schemeClr val="bg1"/>
                </a:solidFill>
                <a:effectLst/>
                <a:latin typeface="SFMono-Regular"/>
              </a:rPr>
              <a:t>[assembly: </a:t>
            </a:r>
            <a:r>
              <a:rPr lang="en-US" sz="1800" b="0" i="0" err="1">
                <a:solidFill>
                  <a:schemeClr val="bg1"/>
                </a:solidFill>
                <a:effectLst/>
                <a:latin typeface="SFMono-Regular"/>
              </a:rPr>
              <a:t>ExportRenderer</a:t>
            </a:r>
            <a:r>
              <a:rPr lang="en-US" sz="1800" b="0" i="0">
                <a:solidFill>
                  <a:schemeClr val="bg1"/>
                </a:solidFill>
                <a:effectLst/>
                <a:latin typeface="SFMono-Regular"/>
              </a:rPr>
              <a:t> (</a:t>
            </a:r>
            <a:r>
              <a:rPr lang="en-US" sz="1800" b="0" i="0" err="1">
                <a:solidFill>
                  <a:schemeClr val="bg1"/>
                </a:solidFill>
                <a:effectLst/>
                <a:latin typeface="SFMono-Regular"/>
              </a:rPr>
              <a:t>typeof</a:t>
            </a:r>
            <a:r>
              <a:rPr lang="en-US" sz="1800" b="0" i="0">
                <a:solidFill>
                  <a:schemeClr val="bg1"/>
                </a:solidFill>
                <a:effectLst/>
                <a:latin typeface="SFMono-Regular"/>
              </a:rPr>
              <a:t>(</a:t>
            </a:r>
            <a:r>
              <a:rPr lang="en-US" sz="1800" b="0" i="0" err="1">
                <a:solidFill>
                  <a:schemeClr val="bg1"/>
                </a:solidFill>
                <a:effectLst/>
                <a:latin typeface="SFMono-Regular"/>
              </a:rPr>
              <a:t>MyEntry</a:t>
            </a:r>
            <a:r>
              <a:rPr lang="en-US" sz="1800" b="0" i="0">
                <a:solidFill>
                  <a:schemeClr val="bg1"/>
                </a:solidFill>
                <a:effectLst/>
                <a:latin typeface="SFMono-Regular"/>
              </a:rPr>
              <a:t>), </a:t>
            </a:r>
            <a:r>
              <a:rPr lang="en-US" sz="1800" b="0" i="0" err="1">
                <a:solidFill>
                  <a:schemeClr val="bg1"/>
                </a:solidFill>
                <a:effectLst/>
                <a:latin typeface="SFMono-Regular"/>
              </a:rPr>
              <a:t>typeof</a:t>
            </a:r>
            <a:r>
              <a:rPr lang="en-US" sz="1800" b="0" i="0">
                <a:solidFill>
                  <a:schemeClr val="bg1"/>
                </a:solidFill>
                <a:effectLst/>
                <a:latin typeface="SFMono-Regular"/>
              </a:rPr>
              <a:t>(</a:t>
            </a:r>
            <a:r>
              <a:rPr lang="en-US" sz="1800" b="0" i="0" err="1">
                <a:solidFill>
                  <a:schemeClr val="bg1"/>
                </a:solidFill>
                <a:effectLst/>
                <a:latin typeface="SFMono-Regular"/>
              </a:rPr>
              <a:t>MyEntryRenderer</a:t>
            </a:r>
            <a:r>
              <a:rPr lang="en-US" sz="1800" b="0" i="0">
                <a:solidFill>
                  <a:schemeClr val="bg1"/>
                </a:solidFill>
                <a:effectLst/>
                <a:latin typeface="SFMono-Regular"/>
              </a:rPr>
              <a:t>))] </a:t>
            </a:r>
          </a:p>
          <a:p>
            <a:r>
              <a:rPr lang="en-US" sz="1800" b="0" i="0">
                <a:solidFill>
                  <a:schemeClr val="bg1"/>
                </a:solidFill>
                <a:effectLst/>
                <a:latin typeface="SFMono-Regular"/>
              </a:rPr>
              <a:t>namespace </a:t>
            </a:r>
            <a:r>
              <a:rPr lang="en-US" sz="1800" b="0" i="0" err="1">
                <a:solidFill>
                  <a:schemeClr val="bg1"/>
                </a:solidFill>
                <a:effectLst/>
                <a:latin typeface="SFMono-Regular"/>
              </a:rPr>
              <a:t>CustomRenderer.iOS</a:t>
            </a:r>
            <a:r>
              <a:rPr lang="en-US" sz="1800" b="0" i="0">
                <a:solidFill>
                  <a:schemeClr val="bg1"/>
                </a:solidFill>
                <a:effectLst/>
                <a:latin typeface="SFMono-Regular"/>
              </a:rPr>
              <a:t> { </a:t>
            </a:r>
          </a:p>
          <a:p>
            <a:r>
              <a:rPr lang="en-US" sz="1800" b="0" i="0">
                <a:solidFill>
                  <a:schemeClr val="bg1"/>
                </a:solidFill>
                <a:effectLst/>
                <a:latin typeface="SFMono-Regular"/>
              </a:rPr>
              <a:t>	public class </a:t>
            </a:r>
            <a:r>
              <a:rPr lang="en-US" sz="1800" b="0" i="0" err="1">
                <a:solidFill>
                  <a:schemeClr val="bg1"/>
                </a:solidFill>
                <a:effectLst/>
                <a:latin typeface="SFMono-Regular"/>
              </a:rPr>
              <a:t>MyEntryRenderer</a:t>
            </a:r>
            <a:r>
              <a:rPr lang="en-US" sz="1800" b="0" i="0">
                <a:solidFill>
                  <a:schemeClr val="bg1"/>
                </a:solidFill>
                <a:effectLst/>
                <a:latin typeface="SFMono-Regular"/>
              </a:rPr>
              <a:t> : </a:t>
            </a:r>
            <a:r>
              <a:rPr lang="en-US" sz="1800" b="0" i="0" err="1">
                <a:solidFill>
                  <a:schemeClr val="bg1"/>
                </a:solidFill>
                <a:effectLst/>
                <a:latin typeface="SFMono-Regular"/>
              </a:rPr>
              <a:t>EntryRenderer</a:t>
            </a:r>
            <a:endParaRPr lang="en-US" sz="1800">
              <a:solidFill>
                <a:schemeClr val="bg1"/>
              </a:solidFill>
            </a:endParaRPr>
          </a:p>
        </p:txBody>
      </p:sp>
      <p:sp>
        <p:nvSpPr>
          <p:cNvPr id="28" name="Text Placeholder 2">
            <a:extLst>
              <a:ext uri="{FF2B5EF4-FFF2-40B4-BE49-F238E27FC236}">
                <a16:creationId xmlns:a16="http://schemas.microsoft.com/office/drawing/2014/main" id="{FBAF3AA0-7A41-4DCE-BFA2-D1A901AD14D6}"/>
              </a:ext>
            </a:extLst>
          </p:cNvPr>
          <p:cNvSpPr txBox="1">
            <a:spLocks/>
          </p:cNvSpPr>
          <p:nvPr/>
        </p:nvSpPr>
        <p:spPr>
          <a:xfrm>
            <a:off x="898962" y="2803691"/>
            <a:ext cx="5893724" cy="495660"/>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000000"/>
                </a:solidFill>
                <a:latin typeface="+mn-lt"/>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000000"/>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000000"/>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rgbClr val="000000"/>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 Assembly Scanning es </a:t>
            </a:r>
            <a:r>
              <a:rPr lang="en-US" sz="2400" dirty="0" err="1"/>
              <a:t>muy</a:t>
            </a:r>
            <a:r>
              <a:rPr lang="en-US" sz="2400" dirty="0"/>
              <a:t> lento</a:t>
            </a:r>
          </a:p>
          <a:p>
            <a:endParaRPr lang="en-US" dirty="0"/>
          </a:p>
        </p:txBody>
      </p:sp>
      <p:pic>
        <p:nvPicPr>
          <p:cNvPr id="30" name="Picture 29">
            <a:extLst>
              <a:ext uri="{FF2B5EF4-FFF2-40B4-BE49-F238E27FC236}">
                <a16:creationId xmlns:a16="http://schemas.microsoft.com/office/drawing/2014/main" id="{33159D43-3739-40C9-BBD6-CD2CB6CB7F4A}"/>
              </a:ext>
            </a:extLst>
          </p:cNvPr>
          <p:cNvPicPr>
            <a:picLocks noChangeAspect="1"/>
          </p:cNvPicPr>
          <p:nvPr/>
        </p:nvPicPr>
        <p:blipFill>
          <a:blip r:embed="rId3"/>
          <a:stretch>
            <a:fillRect/>
          </a:stretch>
        </p:blipFill>
        <p:spPr>
          <a:xfrm>
            <a:off x="9338481" y="2314334"/>
            <a:ext cx="1852519" cy="1118187"/>
          </a:xfrm>
          <a:prstGeom prst="rect">
            <a:avLst/>
          </a:prstGeom>
        </p:spPr>
      </p:pic>
      <p:sp>
        <p:nvSpPr>
          <p:cNvPr id="32" name="Text Placeholder 2">
            <a:extLst>
              <a:ext uri="{FF2B5EF4-FFF2-40B4-BE49-F238E27FC236}">
                <a16:creationId xmlns:a16="http://schemas.microsoft.com/office/drawing/2014/main" id="{2BA63C7F-0814-4D76-9E01-6DE97DBFB28E}"/>
              </a:ext>
            </a:extLst>
          </p:cNvPr>
          <p:cNvSpPr txBox="1">
            <a:spLocks/>
          </p:cNvSpPr>
          <p:nvPr/>
        </p:nvSpPr>
        <p:spPr>
          <a:xfrm>
            <a:off x="865939" y="4875265"/>
            <a:ext cx="8803161" cy="495660"/>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000000"/>
                </a:solidFill>
                <a:latin typeface="+mn-lt"/>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000000"/>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000000"/>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solidFill>
                  <a:srgbClr val="000000"/>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400" dirty="0"/>
              <a:t>- Es </a:t>
            </a:r>
            <a:r>
              <a:rPr lang="en-US" sz="2400" dirty="0" err="1"/>
              <a:t>difícil</a:t>
            </a:r>
            <a:r>
              <a:rPr lang="en-US" sz="2400" dirty="0"/>
              <a:t> acceder a </a:t>
            </a:r>
            <a:r>
              <a:rPr lang="en-US" sz="2400" dirty="0" err="1"/>
              <a:t>código</a:t>
            </a:r>
            <a:r>
              <a:rPr lang="en-US" sz="2400" dirty="0"/>
              <a:t> </a:t>
            </a:r>
            <a:r>
              <a:rPr lang="en-US" sz="2400" dirty="0" err="1"/>
              <a:t>nativo</a:t>
            </a:r>
            <a:r>
              <a:rPr lang="en-US" sz="2400" dirty="0"/>
              <a:t> </a:t>
            </a:r>
            <a:r>
              <a:rPr lang="en-US" sz="2400" dirty="0" err="1"/>
              <a:t>desde</a:t>
            </a:r>
            <a:r>
              <a:rPr lang="en-US" sz="2400" dirty="0"/>
              <a:t>  </a:t>
            </a:r>
            <a:r>
              <a:rPr lang="en-US" sz="2400" dirty="0" err="1"/>
              <a:t>código</a:t>
            </a:r>
            <a:r>
              <a:rPr lang="en-US" sz="2400" dirty="0"/>
              <a:t> </a:t>
            </a:r>
            <a:r>
              <a:rPr lang="en-US" sz="2400" dirty="0" err="1"/>
              <a:t>xplat</a:t>
            </a:r>
            <a:r>
              <a:rPr lang="en-US" sz="2400" dirty="0"/>
              <a:t>  </a:t>
            </a:r>
          </a:p>
          <a:p>
            <a:endParaRPr lang="en-US" dirty="0"/>
          </a:p>
        </p:txBody>
      </p:sp>
      <p:sp>
        <p:nvSpPr>
          <p:cNvPr id="36" name="TextBox 35">
            <a:extLst>
              <a:ext uri="{FF2B5EF4-FFF2-40B4-BE49-F238E27FC236}">
                <a16:creationId xmlns:a16="http://schemas.microsoft.com/office/drawing/2014/main" id="{9C20DD95-CF8A-4C9B-9A73-07A4EE956A81}"/>
              </a:ext>
            </a:extLst>
          </p:cNvPr>
          <p:cNvSpPr txBox="1"/>
          <p:nvPr/>
        </p:nvSpPr>
        <p:spPr>
          <a:xfrm>
            <a:off x="865939" y="5437129"/>
            <a:ext cx="10740844" cy="923330"/>
          </a:xfrm>
          <a:prstGeom prst="rect">
            <a:avLst/>
          </a:prstGeom>
          <a:solidFill>
            <a:schemeClr val="accent6">
              <a:lumMod val="50000"/>
            </a:schemeClr>
          </a:solidFill>
        </p:spPr>
        <p:txBody>
          <a:bodyPr wrap="square">
            <a:spAutoFit/>
          </a:bodyPr>
          <a:lstStyle/>
          <a:p>
            <a:r>
              <a:rPr lang="en-US" sz="1800">
                <a:solidFill>
                  <a:schemeClr val="bg1"/>
                </a:solidFill>
                <a:latin typeface="Consolas" panose="020B0609020204030204" pitchFamily="49" charset="0"/>
              </a:rPr>
              <a:t>using </a:t>
            </a:r>
            <a:r>
              <a:rPr lang="en-US" sz="1800" err="1">
                <a:solidFill>
                  <a:schemeClr val="bg1"/>
                </a:solidFill>
                <a:latin typeface="Consolas" panose="020B0609020204030204" pitchFamily="49" charset="0"/>
              </a:rPr>
              <a:t>Xamarin.Forms.PlatformConfiguration</a:t>
            </a:r>
            <a:r>
              <a:rPr lang="en-US" sz="1800">
                <a:solidFill>
                  <a:schemeClr val="bg1"/>
                </a:solidFill>
                <a:latin typeface="Consolas" panose="020B0609020204030204" pitchFamily="49" charset="0"/>
              </a:rPr>
              <a:t>;</a:t>
            </a:r>
          </a:p>
          <a:p>
            <a:r>
              <a:rPr lang="en-US" sz="1800">
                <a:solidFill>
                  <a:schemeClr val="bg1"/>
                </a:solidFill>
                <a:latin typeface="Consolas" panose="020B0609020204030204" pitchFamily="49" charset="0"/>
              </a:rPr>
              <a:t>using </a:t>
            </a:r>
            <a:r>
              <a:rPr lang="en-US" sz="1800" err="1">
                <a:solidFill>
                  <a:schemeClr val="bg1"/>
                </a:solidFill>
                <a:latin typeface="Consolas" panose="020B0609020204030204" pitchFamily="49" charset="0"/>
              </a:rPr>
              <a:t>Xamarin.Forms.PlatformConfiguration.iOSSpecific</a:t>
            </a:r>
            <a:r>
              <a:rPr lang="en-US" sz="1800">
                <a:solidFill>
                  <a:schemeClr val="bg1"/>
                </a:solidFill>
                <a:latin typeface="Consolas" panose="020B0609020204030204" pitchFamily="49" charset="0"/>
              </a:rPr>
              <a:t>;</a:t>
            </a:r>
          </a:p>
          <a:p>
            <a:r>
              <a:rPr lang="en-US" sz="1800" err="1">
                <a:solidFill>
                  <a:schemeClr val="bg1"/>
                </a:solidFill>
                <a:latin typeface="Consolas" panose="020B0609020204030204" pitchFamily="49" charset="0"/>
              </a:rPr>
              <a:t>boxView.On</a:t>
            </a:r>
            <a:r>
              <a:rPr lang="en-US" sz="1800">
                <a:solidFill>
                  <a:schemeClr val="bg1"/>
                </a:solidFill>
                <a:latin typeface="Consolas" panose="020B0609020204030204" pitchFamily="49" charset="0"/>
              </a:rPr>
              <a:t>&lt;iOS&gt;().</a:t>
            </a:r>
            <a:r>
              <a:rPr lang="en-US" sz="1800" err="1">
                <a:solidFill>
                  <a:schemeClr val="bg1"/>
                </a:solidFill>
                <a:latin typeface="Consolas" panose="020B0609020204030204" pitchFamily="49" charset="0"/>
              </a:rPr>
              <a:t>UseBlurEffect</a:t>
            </a:r>
            <a:r>
              <a:rPr lang="en-US" sz="1800">
                <a:solidFill>
                  <a:schemeClr val="bg1"/>
                </a:solidFill>
                <a:latin typeface="Consolas" panose="020B0609020204030204" pitchFamily="49" charset="0"/>
              </a:rPr>
              <a:t>(</a:t>
            </a:r>
            <a:r>
              <a:rPr lang="en-US" sz="1800" err="1">
                <a:solidFill>
                  <a:schemeClr val="bg1"/>
                </a:solidFill>
                <a:latin typeface="Consolas" panose="020B0609020204030204" pitchFamily="49" charset="0"/>
              </a:rPr>
              <a:t>BlurEffectStyle.ExtraLight</a:t>
            </a:r>
            <a:r>
              <a:rPr lang="en-US" sz="1800">
                <a:solidFill>
                  <a:schemeClr val="bg1"/>
                </a:solidFill>
                <a:latin typeface="Consolas" panose="020B0609020204030204" pitchFamily="49" charset="0"/>
              </a:rPr>
              <a:t>);</a:t>
            </a:r>
            <a:endParaRPr lang="en-US">
              <a:solidFill>
                <a:schemeClr val="bg1"/>
              </a:solidFill>
            </a:endParaRPr>
          </a:p>
        </p:txBody>
      </p:sp>
    </p:spTree>
    <p:extLst>
      <p:ext uri="{BB962C8B-B14F-4D97-AF65-F5344CB8AC3E}">
        <p14:creationId xmlns:p14="http://schemas.microsoft.com/office/powerpoint/2010/main" val="36552315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0-#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0-#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30"/>
                                        </p:tgtEl>
                                        <p:attrNameLst>
                                          <p:attrName>style.visibility</p:attrName>
                                        </p:attrNameLst>
                                      </p:cBhvr>
                                      <p:to>
                                        <p:strVal val="visible"/>
                                      </p:to>
                                    </p:set>
                                    <p:anim calcmode="lin" valueType="num">
                                      <p:cBhvr additive="base">
                                        <p:cTn id="25" dur="20000" fill="hold"/>
                                        <p:tgtEl>
                                          <p:spTgt spid="30"/>
                                        </p:tgtEl>
                                        <p:attrNameLst>
                                          <p:attrName>ppt_x</p:attrName>
                                        </p:attrNameLst>
                                      </p:cBhvr>
                                      <p:tavLst>
                                        <p:tav tm="0">
                                          <p:val>
                                            <p:strVal val="1+#ppt_w/2"/>
                                          </p:val>
                                        </p:tav>
                                        <p:tav tm="100000">
                                          <p:val>
                                            <p:strVal val="#ppt_x"/>
                                          </p:val>
                                        </p:tav>
                                      </p:tavLst>
                                    </p:anim>
                                    <p:anim calcmode="lin" valueType="num">
                                      <p:cBhvr additive="base">
                                        <p:cTn id="26" dur="20000" fill="hold"/>
                                        <p:tgtEl>
                                          <p:spTgt spid="30"/>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additive="base">
                                        <p:cTn id="29" dur="5000" fill="hold"/>
                                        <p:tgtEl>
                                          <p:spTgt spid="26"/>
                                        </p:tgtEl>
                                        <p:attrNameLst>
                                          <p:attrName>ppt_x</p:attrName>
                                        </p:attrNameLst>
                                      </p:cBhvr>
                                      <p:tavLst>
                                        <p:tav tm="0">
                                          <p:val>
                                            <p:strVal val="0-#ppt_w/2"/>
                                          </p:val>
                                        </p:tav>
                                        <p:tav tm="100000">
                                          <p:val>
                                            <p:strVal val="#ppt_x"/>
                                          </p:val>
                                        </p:tav>
                                      </p:tavLst>
                                    </p:anim>
                                    <p:anim calcmode="lin" valueType="num">
                                      <p:cBhvr additive="base">
                                        <p:cTn id="30" dur="5000" fill="hold"/>
                                        <p:tgtEl>
                                          <p:spTgt spid="26"/>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additive="base">
                                        <p:cTn id="33" dur="5000" fill="hold"/>
                                        <p:tgtEl>
                                          <p:spTgt spid="28"/>
                                        </p:tgtEl>
                                        <p:attrNameLst>
                                          <p:attrName>ppt_x</p:attrName>
                                        </p:attrNameLst>
                                      </p:cBhvr>
                                      <p:tavLst>
                                        <p:tav tm="0">
                                          <p:val>
                                            <p:strVal val="0-#ppt_w/2"/>
                                          </p:val>
                                        </p:tav>
                                        <p:tav tm="100000">
                                          <p:val>
                                            <p:strVal val="#ppt_x"/>
                                          </p:val>
                                        </p:tav>
                                      </p:tavLst>
                                    </p:anim>
                                    <p:anim calcmode="lin" valueType="num">
                                      <p:cBhvr additive="base">
                                        <p:cTn id="34" dur="50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8" grpId="0"/>
      <p:bldP spid="26" grpId="0" animBg="1"/>
      <p:bldP spid="28" grpId="0"/>
      <p:bldP spid="32" grpId="0"/>
      <p:bldP spid="3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D0CDB-C690-4010-BDAA-B1D2F3E682B0}"/>
              </a:ext>
            </a:extLst>
          </p:cNvPr>
          <p:cNvSpPr>
            <a:spLocks noGrp="1"/>
          </p:cNvSpPr>
          <p:nvPr>
            <p:ph type="title"/>
          </p:nvPr>
        </p:nvSpPr>
        <p:spPr/>
        <p:txBody>
          <a:bodyPr/>
          <a:lstStyle/>
          <a:p>
            <a:r>
              <a:rPr lang="en-US" dirty="0" err="1"/>
              <a:t>Xamarin.Forms</a:t>
            </a:r>
            <a:r>
              <a:rPr lang="en-US" dirty="0"/>
              <a:t>: </a:t>
            </a:r>
            <a:r>
              <a:rPr lang="en-US" dirty="0" err="1"/>
              <a:t>Añadir</a:t>
            </a:r>
            <a:r>
              <a:rPr lang="en-US" dirty="0"/>
              <a:t> </a:t>
            </a:r>
            <a:r>
              <a:rPr lang="en-US" dirty="0" err="1"/>
              <a:t>código</a:t>
            </a:r>
            <a:r>
              <a:rPr lang="en-US" dirty="0"/>
              <a:t> </a:t>
            </a:r>
            <a:r>
              <a:rPr lang="en-US" dirty="0" err="1"/>
              <a:t>personalizado</a:t>
            </a:r>
            <a:r>
              <a:rPr lang="en-US" dirty="0"/>
              <a:t>, </a:t>
            </a:r>
            <a:r>
              <a:rPr lang="en-US" dirty="0" err="1"/>
              <a:t>puede</a:t>
            </a:r>
            <a:r>
              <a:rPr lang="en-US" dirty="0"/>
              <a:t> </a:t>
            </a:r>
            <a:r>
              <a:rPr lang="en-US" dirty="0" err="1"/>
              <a:t>mejorar</a:t>
            </a:r>
            <a:endParaRPr lang="en-US" dirty="0"/>
          </a:p>
        </p:txBody>
      </p:sp>
      <p:sp>
        <p:nvSpPr>
          <p:cNvPr id="3" name="Text Placeholder 2">
            <a:extLst>
              <a:ext uri="{FF2B5EF4-FFF2-40B4-BE49-F238E27FC236}">
                <a16:creationId xmlns:a16="http://schemas.microsoft.com/office/drawing/2014/main" id="{88F2BAFC-28B5-4274-AA09-C95A066F2C3B}"/>
              </a:ext>
            </a:extLst>
          </p:cNvPr>
          <p:cNvSpPr>
            <a:spLocks noGrp="1"/>
          </p:cNvSpPr>
          <p:nvPr>
            <p:ph type="body" sz="quarter" idx="10"/>
          </p:nvPr>
        </p:nvSpPr>
        <p:spPr>
          <a:xfrm>
            <a:off x="5401242" y="1709688"/>
            <a:ext cx="6680120" cy="4819228"/>
          </a:xfrm>
          <a:solidFill>
            <a:schemeClr val="accent6">
              <a:lumMod val="50000"/>
            </a:schemeClr>
          </a:solidFill>
        </p:spPr>
        <p:txBody>
          <a:bodyPr vert="horz" wrap="square" lIns="143428" tIns="89642" rIns="143428" bIns="89642" rtlCol="0">
            <a:spAutoFit/>
          </a:bodyPr>
          <a:lstStyle/>
          <a:p>
            <a:r>
              <a:rPr lang="en-US" sz="1100">
                <a:solidFill>
                  <a:srgbClr val="92D050"/>
                </a:solidFill>
              </a:rPr>
              <a:t>// You need to know to export this renderer and tie it to a core type…</a:t>
            </a:r>
            <a:endParaRPr lang="en-US" sz="1100">
              <a:solidFill>
                <a:schemeClr val="bg1">
                  <a:lumMod val="95000"/>
                </a:schemeClr>
              </a:solidFill>
            </a:endParaRPr>
          </a:p>
          <a:p>
            <a:r>
              <a:rPr lang="en-US" sz="1100">
                <a:solidFill>
                  <a:schemeClr val="bg1">
                    <a:lumMod val="95000"/>
                  </a:schemeClr>
                </a:solidFill>
              </a:rPr>
              <a:t>[assembly: </a:t>
            </a:r>
            <a:r>
              <a:rPr lang="en-US" sz="1100" err="1">
                <a:solidFill>
                  <a:schemeClr val="bg1">
                    <a:lumMod val="95000"/>
                  </a:schemeClr>
                </a:solidFill>
              </a:rPr>
              <a:t>ExportRenderer</a:t>
            </a:r>
            <a:r>
              <a:rPr lang="en-US" sz="1100">
                <a:solidFill>
                  <a:schemeClr val="bg1">
                    <a:lumMod val="95000"/>
                  </a:schemeClr>
                </a:solidFill>
              </a:rPr>
              <a:t> (</a:t>
            </a:r>
            <a:r>
              <a:rPr lang="en-US" sz="1100" err="1">
                <a:solidFill>
                  <a:schemeClr val="bg1">
                    <a:lumMod val="95000"/>
                  </a:schemeClr>
                </a:solidFill>
              </a:rPr>
              <a:t>typeof</a:t>
            </a:r>
            <a:r>
              <a:rPr lang="en-US" sz="1100">
                <a:solidFill>
                  <a:schemeClr val="bg1">
                    <a:lumMod val="95000"/>
                  </a:schemeClr>
                </a:solidFill>
              </a:rPr>
              <a:t>(</a:t>
            </a:r>
            <a:r>
              <a:rPr lang="en-US" sz="1100" err="1">
                <a:solidFill>
                  <a:schemeClr val="bg1">
                    <a:lumMod val="95000"/>
                  </a:schemeClr>
                </a:solidFill>
              </a:rPr>
              <a:t>MyEntry</a:t>
            </a:r>
            <a:r>
              <a:rPr lang="en-US" sz="1100">
                <a:solidFill>
                  <a:schemeClr val="bg1">
                    <a:lumMod val="95000"/>
                  </a:schemeClr>
                </a:solidFill>
              </a:rPr>
              <a:t>), </a:t>
            </a:r>
            <a:r>
              <a:rPr lang="en-US" sz="1100" err="1">
                <a:solidFill>
                  <a:schemeClr val="bg1">
                    <a:lumMod val="95000"/>
                  </a:schemeClr>
                </a:solidFill>
              </a:rPr>
              <a:t>typeof</a:t>
            </a:r>
            <a:r>
              <a:rPr lang="en-US" sz="1100">
                <a:solidFill>
                  <a:schemeClr val="bg1">
                    <a:lumMod val="95000"/>
                  </a:schemeClr>
                </a:solidFill>
              </a:rPr>
              <a:t>(</a:t>
            </a:r>
            <a:r>
              <a:rPr lang="en-US" sz="1100" err="1">
                <a:solidFill>
                  <a:schemeClr val="bg1">
                    <a:lumMod val="95000"/>
                  </a:schemeClr>
                </a:solidFill>
              </a:rPr>
              <a:t>MyEntryRenderer</a:t>
            </a:r>
            <a:r>
              <a:rPr lang="en-US" sz="1100">
                <a:solidFill>
                  <a:schemeClr val="bg1">
                    <a:lumMod val="95000"/>
                  </a:schemeClr>
                </a:solidFill>
              </a:rPr>
              <a:t>))]</a:t>
            </a:r>
          </a:p>
          <a:p>
            <a:r>
              <a:rPr lang="en-US" sz="1100">
                <a:solidFill>
                  <a:schemeClr val="bg1">
                    <a:lumMod val="95000"/>
                  </a:schemeClr>
                </a:solidFill>
              </a:rPr>
              <a:t>namespace </a:t>
            </a:r>
            <a:r>
              <a:rPr lang="en-US" sz="1100" err="1">
                <a:solidFill>
                  <a:schemeClr val="bg1">
                    <a:lumMod val="95000"/>
                  </a:schemeClr>
                </a:solidFill>
              </a:rPr>
              <a:t>CustomRenderer.iOS</a:t>
            </a:r>
            <a:endParaRPr lang="en-US" sz="1100">
              <a:solidFill>
                <a:schemeClr val="bg1">
                  <a:lumMod val="95000"/>
                </a:schemeClr>
              </a:solidFill>
            </a:endParaRPr>
          </a:p>
          <a:p>
            <a:r>
              <a:rPr lang="en-US" sz="1100">
                <a:solidFill>
                  <a:schemeClr val="bg1">
                    <a:lumMod val="95000"/>
                  </a:schemeClr>
                </a:solidFill>
              </a:rPr>
              <a:t>{</a:t>
            </a:r>
          </a:p>
          <a:p>
            <a:r>
              <a:rPr lang="en-US" sz="1100">
                <a:solidFill>
                  <a:schemeClr val="bg1">
                    <a:lumMod val="95000"/>
                  </a:schemeClr>
                </a:solidFill>
              </a:rPr>
              <a:t>    </a:t>
            </a:r>
            <a:r>
              <a:rPr lang="en-US" sz="1100">
                <a:solidFill>
                  <a:srgbClr val="92D050"/>
                </a:solidFill>
              </a:rPr>
              <a:t>// You need to know what type to inherit from…</a:t>
            </a:r>
            <a:endParaRPr lang="en-US" sz="1100">
              <a:solidFill>
                <a:schemeClr val="bg1">
                  <a:lumMod val="95000"/>
                </a:schemeClr>
              </a:solidFill>
            </a:endParaRPr>
          </a:p>
          <a:p>
            <a:r>
              <a:rPr lang="en-US" sz="1100">
                <a:solidFill>
                  <a:schemeClr val="bg1">
                    <a:lumMod val="95000"/>
                  </a:schemeClr>
                </a:solidFill>
              </a:rPr>
              <a:t>    public class </a:t>
            </a:r>
            <a:r>
              <a:rPr lang="en-US" sz="1100" err="1">
                <a:solidFill>
                  <a:schemeClr val="bg1">
                    <a:lumMod val="95000"/>
                  </a:schemeClr>
                </a:solidFill>
              </a:rPr>
              <a:t>MyEntryRenderer</a:t>
            </a:r>
            <a:r>
              <a:rPr lang="en-US" sz="1100">
                <a:solidFill>
                  <a:schemeClr val="bg1">
                    <a:lumMod val="95000"/>
                  </a:schemeClr>
                </a:solidFill>
              </a:rPr>
              <a:t> : </a:t>
            </a:r>
            <a:r>
              <a:rPr lang="en-US" sz="1100" err="1">
                <a:solidFill>
                  <a:schemeClr val="bg1">
                    <a:lumMod val="95000"/>
                  </a:schemeClr>
                </a:solidFill>
              </a:rPr>
              <a:t>EntryRenderer</a:t>
            </a:r>
            <a:endParaRPr lang="en-US" sz="1100">
              <a:solidFill>
                <a:schemeClr val="bg1">
                  <a:lumMod val="95000"/>
                </a:schemeClr>
              </a:solidFill>
            </a:endParaRPr>
          </a:p>
          <a:p>
            <a:r>
              <a:rPr lang="en-US" sz="1100">
                <a:solidFill>
                  <a:schemeClr val="bg1">
                    <a:lumMod val="95000"/>
                  </a:schemeClr>
                </a:solidFill>
              </a:rPr>
              <a:t>    {</a:t>
            </a:r>
          </a:p>
          <a:p>
            <a:r>
              <a:rPr lang="en-US" sz="1100">
                <a:solidFill>
                  <a:schemeClr val="bg1">
                    <a:lumMod val="95000"/>
                  </a:schemeClr>
                </a:solidFill>
              </a:rPr>
              <a:t>        </a:t>
            </a:r>
            <a:r>
              <a:rPr lang="en-US" sz="1100">
                <a:solidFill>
                  <a:srgbClr val="92D050"/>
                </a:solidFill>
              </a:rPr>
              <a:t>// You need to know what method to override…</a:t>
            </a:r>
            <a:endParaRPr lang="en-US" sz="1100">
              <a:solidFill>
                <a:schemeClr val="bg1">
                  <a:lumMod val="95000"/>
                </a:schemeClr>
              </a:solidFill>
            </a:endParaRPr>
          </a:p>
          <a:p>
            <a:r>
              <a:rPr lang="en-US" sz="1100">
                <a:solidFill>
                  <a:schemeClr val="bg1">
                    <a:lumMod val="95000"/>
                  </a:schemeClr>
                </a:solidFill>
              </a:rPr>
              <a:t>        protected override void </a:t>
            </a:r>
            <a:r>
              <a:rPr lang="en-US" sz="1100" err="1">
                <a:solidFill>
                  <a:schemeClr val="bg1">
                    <a:lumMod val="95000"/>
                  </a:schemeClr>
                </a:solidFill>
              </a:rPr>
              <a:t>OnElementChanged</a:t>
            </a:r>
            <a:r>
              <a:rPr lang="en-US" sz="1100">
                <a:solidFill>
                  <a:schemeClr val="bg1">
                    <a:lumMod val="95000"/>
                  </a:schemeClr>
                </a:solidFill>
              </a:rPr>
              <a:t> (</a:t>
            </a:r>
            <a:r>
              <a:rPr lang="en-US" sz="1100" err="1">
                <a:solidFill>
                  <a:schemeClr val="bg1">
                    <a:lumMod val="95000"/>
                  </a:schemeClr>
                </a:solidFill>
              </a:rPr>
              <a:t>ElementChangedEventArgs</a:t>
            </a:r>
            <a:r>
              <a:rPr lang="en-US" sz="1100">
                <a:solidFill>
                  <a:schemeClr val="bg1">
                    <a:lumMod val="95000"/>
                  </a:schemeClr>
                </a:solidFill>
              </a:rPr>
              <a:t>&lt;Entry&gt; e)</a:t>
            </a:r>
          </a:p>
          <a:p>
            <a:r>
              <a:rPr lang="en-US" sz="1100">
                <a:solidFill>
                  <a:schemeClr val="bg1">
                    <a:lumMod val="95000"/>
                  </a:schemeClr>
                </a:solidFill>
              </a:rPr>
              <a:t>        {</a:t>
            </a:r>
          </a:p>
          <a:p>
            <a:r>
              <a:rPr lang="en-US" sz="1100">
                <a:solidFill>
                  <a:schemeClr val="bg1">
                    <a:lumMod val="95000"/>
                  </a:schemeClr>
                </a:solidFill>
              </a:rPr>
              <a:t>	</a:t>
            </a:r>
            <a:r>
              <a:rPr lang="en-US" sz="1100">
                <a:solidFill>
                  <a:srgbClr val="92D050"/>
                </a:solidFill>
              </a:rPr>
              <a:t>// You need to know when to do your work (before? after?)</a:t>
            </a:r>
            <a:endParaRPr lang="en-US" sz="1100">
              <a:solidFill>
                <a:schemeClr val="bg1">
                  <a:lumMod val="95000"/>
                </a:schemeClr>
              </a:solidFill>
            </a:endParaRPr>
          </a:p>
          <a:p>
            <a:r>
              <a:rPr lang="en-US" sz="1100">
                <a:solidFill>
                  <a:schemeClr val="bg1">
                    <a:lumMod val="95000"/>
                  </a:schemeClr>
                </a:solidFill>
              </a:rPr>
              <a:t>            </a:t>
            </a:r>
            <a:r>
              <a:rPr lang="en-US" sz="1100" err="1">
                <a:solidFill>
                  <a:schemeClr val="bg1">
                    <a:lumMod val="95000"/>
                  </a:schemeClr>
                </a:solidFill>
              </a:rPr>
              <a:t>base.OnElementChanged</a:t>
            </a:r>
            <a:r>
              <a:rPr lang="en-US" sz="1100">
                <a:solidFill>
                  <a:schemeClr val="bg1">
                    <a:lumMod val="95000"/>
                  </a:schemeClr>
                </a:solidFill>
              </a:rPr>
              <a:t> (e);</a:t>
            </a:r>
          </a:p>
          <a:p>
            <a:r>
              <a:rPr lang="en-US" sz="1100">
                <a:solidFill>
                  <a:schemeClr val="bg1">
                    <a:lumMod val="95000"/>
                  </a:schemeClr>
                </a:solidFill>
              </a:rPr>
              <a:t>	</a:t>
            </a:r>
          </a:p>
          <a:p>
            <a:r>
              <a:rPr lang="en-US" sz="1100">
                <a:solidFill>
                  <a:schemeClr val="bg1">
                    <a:lumMod val="95000"/>
                  </a:schemeClr>
                </a:solidFill>
              </a:rPr>
              <a:t>	</a:t>
            </a:r>
            <a:r>
              <a:rPr lang="en-US" sz="1100">
                <a:solidFill>
                  <a:srgbClr val="92D050"/>
                </a:solidFill>
              </a:rPr>
              <a:t>// You need to know that we call the native view “Control”</a:t>
            </a:r>
          </a:p>
          <a:p>
            <a:r>
              <a:rPr lang="en-US" sz="1100">
                <a:solidFill>
                  <a:srgbClr val="92D050"/>
                </a:solidFill>
              </a:rPr>
              <a:t>            // Spoiler alert: this varies from platform to platform and</a:t>
            </a:r>
          </a:p>
          <a:p>
            <a:r>
              <a:rPr lang="en-US" sz="1100">
                <a:solidFill>
                  <a:srgbClr val="92D050"/>
                </a:solidFill>
              </a:rPr>
              <a:t>            // sometimes it even varies from renderer to renderer!</a:t>
            </a:r>
          </a:p>
          <a:p>
            <a:r>
              <a:rPr lang="en-US" sz="1100">
                <a:solidFill>
                  <a:schemeClr val="bg1">
                    <a:lumMod val="95000"/>
                  </a:schemeClr>
                </a:solidFill>
              </a:rPr>
              <a:t>            if (Control != null) {</a:t>
            </a:r>
          </a:p>
          <a:p>
            <a:r>
              <a:rPr lang="en-US" sz="1100">
                <a:solidFill>
                  <a:schemeClr val="bg1">
                    <a:lumMod val="95000"/>
                  </a:schemeClr>
                </a:solidFill>
              </a:rPr>
              <a:t>                </a:t>
            </a:r>
            <a:r>
              <a:rPr lang="en-US" sz="1100">
                <a:solidFill>
                  <a:srgbClr val="92D050"/>
                </a:solidFill>
              </a:rPr>
              <a:t>// Finally! We can change the color!</a:t>
            </a:r>
          </a:p>
          <a:p>
            <a:r>
              <a:rPr lang="en-US" sz="1100">
                <a:solidFill>
                  <a:schemeClr val="bg1">
                    <a:lumMod val="95000"/>
                  </a:schemeClr>
                </a:solidFill>
              </a:rPr>
              <a:t>                </a:t>
            </a:r>
            <a:r>
              <a:rPr lang="en-US" sz="1100" err="1">
                <a:solidFill>
                  <a:schemeClr val="accent4">
                    <a:lumMod val="20000"/>
                    <a:lumOff val="80000"/>
                  </a:schemeClr>
                </a:solidFill>
              </a:rPr>
              <a:t>Control.BackgroundColor</a:t>
            </a:r>
            <a:r>
              <a:rPr lang="en-US" sz="1100">
                <a:solidFill>
                  <a:schemeClr val="accent4">
                    <a:lumMod val="20000"/>
                    <a:lumOff val="80000"/>
                  </a:schemeClr>
                </a:solidFill>
              </a:rPr>
              <a:t> = </a:t>
            </a:r>
            <a:r>
              <a:rPr lang="en-US" sz="1100" err="1">
                <a:solidFill>
                  <a:schemeClr val="accent4">
                    <a:lumMod val="20000"/>
                    <a:lumOff val="80000"/>
                  </a:schemeClr>
                </a:solidFill>
              </a:rPr>
              <a:t>UIColor.FromRGB</a:t>
            </a:r>
            <a:r>
              <a:rPr lang="en-US" sz="1100">
                <a:solidFill>
                  <a:schemeClr val="accent4">
                    <a:lumMod val="20000"/>
                    <a:lumOff val="80000"/>
                  </a:schemeClr>
                </a:solidFill>
              </a:rPr>
              <a:t> (204, 153, 255);</a:t>
            </a:r>
          </a:p>
          <a:p>
            <a:r>
              <a:rPr lang="en-US" sz="1100">
                <a:solidFill>
                  <a:schemeClr val="bg1">
                    <a:lumMod val="95000"/>
                  </a:schemeClr>
                </a:solidFill>
              </a:rPr>
              <a:t>            }</a:t>
            </a:r>
          </a:p>
          <a:p>
            <a:r>
              <a:rPr lang="en-US" sz="1100">
                <a:solidFill>
                  <a:schemeClr val="bg1">
                    <a:lumMod val="95000"/>
                  </a:schemeClr>
                </a:solidFill>
              </a:rPr>
              <a:t>        }</a:t>
            </a:r>
          </a:p>
          <a:p>
            <a:r>
              <a:rPr lang="en-US" sz="1100">
                <a:solidFill>
                  <a:schemeClr val="bg1">
                    <a:lumMod val="95000"/>
                  </a:schemeClr>
                </a:solidFill>
              </a:rPr>
              <a:t>    }</a:t>
            </a:r>
          </a:p>
          <a:p>
            <a:r>
              <a:rPr lang="en-US" sz="1100">
                <a:solidFill>
                  <a:schemeClr val="bg1">
                    <a:lumMod val="95000"/>
                  </a:schemeClr>
                </a:solidFill>
              </a:rPr>
              <a:t>}</a:t>
            </a:r>
            <a:endParaRPr lang="en-US" sz="1176">
              <a:solidFill>
                <a:schemeClr val="bg1">
                  <a:lumMod val="95000"/>
                </a:schemeClr>
              </a:solidFill>
            </a:endParaRPr>
          </a:p>
        </p:txBody>
      </p:sp>
      <p:sp>
        <p:nvSpPr>
          <p:cNvPr id="5" name="Text Placeholder 2">
            <a:extLst>
              <a:ext uri="{FF2B5EF4-FFF2-40B4-BE49-F238E27FC236}">
                <a16:creationId xmlns:a16="http://schemas.microsoft.com/office/drawing/2014/main" id="{96EBFBD1-ADD4-4040-BA2C-288F7E2F6875}"/>
              </a:ext>
            </a:extLst>
          </p:cNvPr>
          <p:cNvSpPr txBox="1">
            <a:spLocks/>
          </p:cNvSpPr>
          <p:nvPr/>
        </p:nvSpPr>
        <p:spPr>
          <a:xfrm>
            <a:off x="208156" y="1709687"/>
            <a:ext cx="5095634" cy="742246"/>
          </a:xfrm>
          <a:prstGeom prst="rect">
            <a:avLst/>
          </a:prstGeom>
          <a:solidFill>
            <a:schemeClr val="accent6">
              <a:lumMod val="50000"/>
            </a:schemeClr>
          </a:solidFill>
        </p:spPr>
        <p:txBody>
          <a:bodyPr vert="horz" wrap="square" lIns="143428" tIns="89642" rIns="143428" bIns="89642" rtlCol="0">
            <a:spAutoFit/>
          </a:bodyPr>
          <a:lstStyle>
            <a:lvl1pPr marL="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3300" kern="1200" spc="0" baseline="0">
                <a:gradFill>
                  <a:gsLst>
                    <a:gs pos="8718">
                      <a:srgbClr val="353535"/>
                    </a:gs>
                    <a:gs pos="34000">
                      <a:srgbClr val="353535"/>
                    </a:gs>
                  </a:gsLst>
                  <a:lin ang="5400000" scaled="0"/>
                </a:gra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800" kern="1200" spc="0" baseline="0">
                <a:gradFill>
                  <a:gsLst>
                    <a:gs pos="8718">
                      <a:srgbClr val="353535"/>
                    </a:gs>
                    <a:gs pos="34000">
                      <a:srgbClr val="353535"/>
                    </a:gs>
                  </a:gsLst>
                  <a:lin ang="5400000" scaled="0"/>
                </a:gra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8718">
                      <a:srgbClr val="353535"/>
                    </a:gs>
                    <a:gs pos="34000">
                      <a:srgbClr val="353535"/>
                    </a:gs>
                  </a:gsLst>
                  <a:lin ang="5400000" scaled="0"/>
                </a:gra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8718">
                      <a:srgbClr val="353535"/>
                    </a:gs>
                    <a:gs pos="34000">
                      <a:srgbClr val="353535"/>
                    </a:gs>
                  </a:gsLst>
                  <a:lin ang="5400000" scaled="0"/>
                </a:gra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8718">
                      <a:srgbClr val="353535"/>
                    </a:gs>
                    <a:gs pos="34000">
                      <a:srgbClr val="353535"/>
                    </a:gs>
                  </a:gsLst>
                  <a:lin ang="5400000" scaled="0"/>
                </a:gra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176">
                <a:solidFill>
                  <a:schemeClr val="bg1">
                    <a:lumMod val="95000"/>
                  </a:schemeClr>
                </a:solidFill>
              </a:rPr>
              <a:t>public class </a:t>
            </a:r>
            <a:r>
              <a:rPr lang="en-US" sz="1176" err="1">
                <a:solidFill>
                  <a:schemeClr val="bg1">
                    <a:lumMod val="95000"/>
                  </a:schemeClr>
                </a:solidFill>
              </a:rPr>
              <a:t>MyEntry</a:t>
            </a:r>
            <a:r>
              <a:rPr lang="en-US" sz="1176">
                <a:solidFill>
                  <a:schemeClr val="bg1">
                    <a:lumMod val="95000"/>
                  </a:schemeClr>
                </a:solidFill>
              </a:rPr>
              <a:t> : Entry</a:t>
            </a:r>
          </a:p>
          <a:p>
            <a:r>
              <a:rPr lang="en-US" sz="1176">
                <a:solidFill>
                  <a:schemeClr val="bg1">
                    <a:lumMod val="95000"/>
                  </a:schemeClr>
                </a:solidFill>
              </a:rPr>
              <a:t>{</a:t>
            </a:r>
          </a:p>
          <a:p>
            <a:r>
              <a:rPr lang="en-US" sz="1176">
                <a:solidFill>
                  <a:schemeClr val="bg1">
                    <a:lumMod val="95000"/>
                  </a:schemeClr>
                </a:solidFill>
              </a:rPr>
              <a:t>}</a:t>
            </a:r>
          </a:p>
        </p:txBody>
      </p:sp>
      <p:sp>
        <p:nvSpPr>
          <p:cNvPr id="6" name="TextBox 5">
            <a:extLst>
              <a:ext uri="{FF2B5EF4-FFF2-40B4-BE49-F238E27FC236}">
                <a16:creationId xmlns:a16="http://schemas.microsoft.com/office/drawing/2014/main" id="{40674032-D38D-43DF-A937-7A2A1DD0D534}"/>
              </a:ext>
            </a:extLst>
          </p:cNvPr>
          <p:cNvSpPr txBox="1"/>
          <p:nvPr/>
        </p:nvSpPr>
        <p:spPr>
          <a:xfrm>
            <a:off x="1" y="1165045"/>
            <a:ext cx="2978575" cy="615522"/>
          </a:xfrm>
          <a:prstGeom prst="rect">
            <a:avLst/>
          </a:prstGeom>
          <a:noFill/>
        </p:spPr>
        <p:txBody>
          <a:bodyPr wrap="square" lIns="179285" tIns="143428" rIns="179285" bIns="143428" rtlCol="0">
            <a:spAutoFit/>
          </a:bodyPr>
          <a:lstStyle/>
          <a:p>
            <a:pPr>
              <a:lnSpc>
                <a:spcPct val="90000"/>
              </a:lnSpc>
              <a:spcAft>
                <a:spcPts val="588"/>
              </a:spcAft>
            </a:pPr>
            <a:r>
              <a:rPr lang="en-US" sz="2353">
                <a:gradFill>
                  <a:gsLst>
                    <a:gs pos="2917">
                      <a:schemeClr val="tx1"/>
                    </a:gs>
                    <a:gs pos="30000">
                      <a:schemeClr val="tx1"/>
                    </a:gs>
                  </a:gsLst>
                  <a:lin ang="5400000" scaled="0"/>
                </a:gradFill>
              </a:rPr>
              <a:t>Core project</a:t>
            </a:r>
          </a:p>
        </p:txBody>
      </p:sp>
      <p:sp>
        <p:nvSpPr>
          <p:cNvPr id="8" name="TextBox 7">
            <a:extLst>
              <a:ext uri="{FF2B5EF4-FFF2-40B4-BE49-F238E27FC236}">
                <a16:creationId xmlns:a16="http://schemas.microsoft.com/office/drawing/2014/main" id="{687BBDF2-73BF-499D-A38B-A5027A6FFA5B}"/>
              </a:ext>
            </a:extLst>
          </p:cNvPr>
          <p:cNvSpPr txBox="1"/>
          <p:nvPr/>
        </p:nvSpPr>
        <p:spPr>
          <a:xfrm>
            <a:off x="5303790" y="1189494"/>
            <a:ext cx="4585406" cy="615522"/>
          </a:xfrm>
          <a:prstGeom prst="rect">
            <a:avLst/>
          </a:prstGeom>
          <a:noFill/>
        </p:spPr>
        <p:txBody>
          <a:bodyPr wrap="square" lIns="179285" tIns="143428" rIns="179285" bIns="143428" rtlCol="0">
            <a:spAutoFit/>
          </a:bodyPr>
          <a:lstStyle/>
          <a:p>
            <a:pPr>
              <a:lnSpc>
                <a:spcPct val="90000"/>
              </a:lnSpc>
              <a:spcAft>
                <a:spcPts val="588"/>
              </a:spcAft>
            </a:pPr>
            <a:r>
              <a:rPr lang="en-US" sz="2353">
                <a:gradFill>
                  <a:gsLst>
                    <a:gs pos="2917">
                      <a:schemeClr val="tx1"/>
                    </a:gs>
                    <a:gs pos="30000">
                      <a:schemeClr val="tx1"/>
                    </a:gs>
                  </a:gsLst>
                  <a:lin ang="5400000" scaled="0"/>
                </a:gradFill>
              </a:rPr>
              <a:t>Every platform project…</a:t>
            </a:r>
          </a:p>
        </p:txBody>
      </p:sp>
    </p:spTree>
    <p:extLst>
      <p:ext uri="{BB962C8B-B14F-4D97-AF65-F5344CB8AC3E}">
        <p14:creationId xmlns:p14="http://schemas.microsoft.com/office/powerpoint/2010/main" val="2820910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17045-A3DC-401B-9D75-1656D631C467}"/>
              </a:ext>
            </a:extLst>
          </p:cNvPr>
          <p:cNvSpPr>
            <a:spLocks noGrp="1"/>
          </p:cNvSpPr>
          <p:nvPr>
            <p:ph type="title"/>
          </p:nvPr>
        </p:nvSpPr>
        <p:spPr/>
        <p:txBody>
          <a:bodyPr/>
          <a:lstStyle/>
          <a:p>
            <a:r>
              <a:rPr lang="en-US" dirty="0"/>
              <a:t>Los </a:t>
            </a:r>
            <a:r>
              <a:rPr lang="en-US" dirty="0" err="1"/>
              <a:t>objetivos</a:t>
            </a:r>
            <a:r>
              <a:rPr lang="en-US" dirty="0"/>
              <a:t> de los Handlers</a:t>
            </a:r>
          </a:p>
        </p:txBody>
      </p:sp>
      <p:sp>
        <p:nvSpPr>
          <p:cNvPr id="4" name="TextBox 3">
            <a:extLst>
              <a:ext uri="{FF2B5EF4-FFF2-40B4-BE49-F238E27FC236}">
                <a16:creationId xmlns:a16="http://schemas.microsoft.com/office/drawing/2014/main" id="{4B58A524-E670-470D-B254-7F67A2EF1F53}"/>
              </a:ext>
            </a:extLst>
          </p:cNvPr>
          <p:cNvSpPr txBox="1"/>
          <p:nvPr/>
        </p:nvSpPr>
        <p:spPr>
          <a:xfrm>
            <a:off x="551226" y="1279970"/>
            <a:ext cx="8287974" cy="646331"/>
          </a:xfrm>
          <a:prstGeom prst="rect">
            <a:avLst/>
          </a:prstGeom>
          <a:noFill/>
        </p:spPr>
        <p:txBody>
          <a:bodyPr wrap="square">
            <a:spAutoFit/>
          </a:bodyPr>
          <a:lstStyle/>
          <a:p>
            <a:pPr marL="285750" indent="-285750">
              <a:buFontTx/>
              <a:buChar char="-"/>
            </a:pPr>
            <a:r>
              <a:rPr lang="en-US" sz="1800" dirty="0" err="1"/>
              <a:t>Mejorar</a:t>
            </a:r>
            <a:r>
              <a:rPr lang="en-US" sz="1800" dirty="0"/>
              <a:t> el </a:t>
            </a:r>
            <a:r>
              <a:rPr lang="en-US" sz="1800" dirty="0" err="1"/>
              <a:t>rendimiento</a:t>
            </a:r>
            <a:endParaRPr lang="en-US" sz="1800" dirty="0"/>
          </a:p>
          <a:p>
            <a:pPr marL="285750" indent="-285750">
              <a:buFontTx/>
              <a:buChar char="-"/>
            </a:pPr>
            <a:r>
              <a:rPr lang="en-US" sz="1800" dirty="0"/>
              <a:t>Registrar, acceder y </a:t>
            </a:r>
            <a:r>
              <a:rPr lang="en-US" sz="1800" dirty="0" err="1"/>
              <a:t>modificar</a:t>
            </a:r>
            <a:r>
              <a:rPr lang="en-US" sz="1800" dirty="0"/>
              <a:t> </a:t>
            </a:r>
            <a:r>
              <a:rPr lang="en-US" sz="1800" dirty="0" err="1"/>
              <a:t>código</a:t>
            </a:r>
            <a:r>
              <a:rPr lang="en-US" sz="1800" dirty="0"/>
              <a:t> </a:t>
            </a:r>
            <a:r>
              <a:rPr lang="en-US" sz="1800" dirty="0" err="1"/>
              <a:t>nativo</a:t>
            </a:r>
            <a:r>
              <a:rPr lang="en-US" sz="1800" dirty="0"/>
              <a:t> </a:t>
            </a:r>
            <a:r>
              <a:rPr lang="en-US" sz="1800" dirty="0" err="1"/>
              <a:t>desde</a:t>
            </a:r>
            <a:r>
              <a:rPr lang="en-US" sz="1800" dirty="0"/>
              <a:t> </a:t>
            </a:r>
            <a:r>
              <a:rPr lang="en-US" sz="1800" dirty="0" err="1"/>
              <a:t>Xpla</a:t>
            </a:r>
            <a:r>
              <a:rPr lang="en-US" dirty="0" err="1"/>
              <a:t>t</a:t>
            </a:r>
            <a:r>
              <a:rPr lang="en-US" dirty="0"/>
              <a:t> de forma </a:t>
            </a:r>
            <a:r>
              <a:rPr lang="en-US" dirty="0" err="1"/>
              <a:t>sencilla</a:t>
            </a:r>
            <a:endParaRPr lang="en-US" sz="1800" dirty="0"/>
          </a:p>
        </p:txBody>
      </p:sp>
      <p:sp>
        <p:nvSpPr>
          <p:cNvPr id="12" name="TextBox 11">
            <a:extLst>
              <a:ext uri="{FF2B5EF4-FFF2-40B4-BE49-F238E27FC236}">
                <a16:creationId xmlns:a16="http://schemas.microsoft.com/office/drawing/2014/main" id="{A6C9FA5E-5912-4BAE-97CD-BB0C7B43FE55}"/>
              </a:ext>
            </a:extLst>
          </p:cNvPr>
          <p:cNvSpPr txBox="1"/>
          <p:nvPr/>
        </p:nvSpPr>
        <p:spPr>
          <a:xfrm>
            <a:off x="551226" y="2431731"/>
            <a:ext cx="11055557" cy="2308324"/>
          </a:xfrm>
          <a:prstGeom prst="rect">
            <a:avLst/>
          </a:prstGeom>
          <a:solidFill>
            <a:schemeClr val="accent6">
              <a:lumMod val="50000"/>
            </a:schemeClr>
          </a:solidFill>
        </p:spPr>
        <p:txBody>
          <a:bodyPr wrap="square">
            <a:spAutoFit/>
          </a:bodyPr>
          <a:lstStyle/>
          <a:p>
            <a:r>
              <a:rPr lang="en-US" sz="1800" err="1">
                <a:solidFill>
                  <a:schemeClr val="bg1"/>
                </a:solidFill>
                <a:latin typeface="Consolas" panose="020B0609020204030204" pitchFamily="49" charset="0"/>
              </a:rPr>
              <a:t>RegistrarHandlers.Handlers.Register</a:t>
            </a:r>
            <a:r>
              <a:rPr lang="en-US" sz="1800">
                <a:solidFill>
                  <a:schemeClr val="bg1"/>
                </a:solidFill>
                <a:latin typeface="Consolas" panose="020B0609020204030204" pitchFamily="49" charset="0"/>
              </a:rPr>
              <a:t>&lt;</a:t>
            </a:r>
            <a:r>
              <a:rPr lang="en-US" sz="1800" err="1">
                <a:solidFill>
                  <a:schemeClr val="bg1"/>
                </a:solidFill>
                <a:latin typeface="Consolas" panose="020B0609020204030204" pitchFamily="49" charset="0"/>
              </a:rPr>
              <a:t>Xamarin.Forms.Label</a:t>
            </a:r>
            <a:r>
              <a:rPr lang="en-US" sz="1800">
                <a:solidFill>
                  <a:schemeClr val="bg1"/>
                </a:solidFill>
                <a:latin typeface="Consolas" panose="020B0609020204030204" pitchFamily="49" charset="0"/>
              </a:rPr>
              <a:t>, </a:t>
            </a:r>
            <a:r>
              <a:rPr lang="en-US" sz="1800" err="1">
                <a:solidFill>
                  <a:schemeClr val="bg1"/>
                </a:solidFill>
                <a:latin typeface="Consolas" panose="020B0609020204030204" pitchFamily="49" charset="0"/>
              </a:rPr>
              <a:t>LabelHandler</a:t>
            </a:r>
            <a:r>
              <a:rPr lang="en-US" sz="1800">
                <a:solidFill>
                  <a:schemeClr val="bg1"/>
                </a:solidFill>
                <a:latin typeface="Consolas" panose="020B0609020204030204" pitchFamily="49" charset="0"/>
              </a:rPr>
              <a:t>&gt;();</a:t>
            </a:r>
          </a:p>
          <a:p>
            <a:endParaRPr lang="en-US" sz="1800">
              <a:solidFill>
                <a:schemeClr val="bg1"/>
              </a:solidFill>
              <a:latin typeface="Consolas" panose="020B0609020204030204" pitchFamily="49" charset="0"/>
            </a:endParaRPr>
          </a:p>
          <a:p>
            <a:r>
              <a:rPr lang="en-US" sz="1800">
                <a:solidFill>
                  <a:schemeClr val="bg1"/>
                </a:solidFill>
                <a:latin typeface="Consolas" panose="020B0609020204030204" pitchFamily="49" charset="0"/>
              </a:rPr>
              <a:t>#if MONOANDROID</a:t>
            </a:r>
            <a:br>
              <a:rPr lang="en-US" sz="1800">
                <a:solidFill>
                  <a:schemeClr val="bg1"/>
                </a:solidFill>
                <a:latin typeface="Consolas" panose="020B0609020204030204" pitchFamily="49" charset="0"/>
              </a:rPr>
            </a:br>
            <a:r>
              <a:rPr lang="en-US" sz="1800" err="1">
                <a:solidFill>
                  <a:schemeClr val="bg1"/>
                </a:solidFill>
                <a:latin typeface="Consolas" panose="020B0609020204030204" pitchFamily="49" charset="0"/>
              </a:rPr>
              <a:t>RegistrarHandlers.Handlers.Register</a:t>
            </a:r>
            <a:r>
              <a:rPr lang="en-US" sz="1800">
                <a:solidFill>
                  <a:schemeClr val="bg1"/>
                </a:solidFill>
                <a:latin typeface="Consolas" panose="020B0609020204030204" pitchFamily="49" charset="0"/>
              </a:rPr>
              <a:t>&lt;</a:t>
            </a:r>
            <a:r>
              <a:rPr lang="en-US" sz="1800" err="1">
                <a:solidFill>
                  <a:schemeClr val="bg1"/>
                </a:solidFill>
                <a:latin typeface="Consolas" panose="020B0609020204030204" pitchFamily="49" charset="0"/>
              </a:rPr>
              <a:t>Xamarin.Forms.Label</a:t>
            </a:r>
            <a:r>
              <a:rPr lang="en-US" sz="1800">
                <a:solidFill>
                  <a:schemeClr val="bg1"/>
                </a:solidFill>
                <a:latin typeface="Consolas" panose="020B0609020204030204" pitchFamily="49" charset="0"/>
              </a:rPr>
              <a:t>,       </a:t>
            </a:r>
            <a:r>
              <a:rPr lang="en-US" sz="1800" err="1">
                <a:solidFill>
                  <a:schemeClr val="bg1"/>
                </a:solidFill>
                <a:latin typeface="Consolas" panose="020B0609020204030204" pitchFamily="49" charset="0"/>
              </a:rPr>
              <a:t>Xamarin.Forms.Platform.Android.LabelRenderer</a:t>
            </a:r>
            <a:r>
              <a:rPr lang="en-US" sz="1800">
                <a:solidFill>
                  <a:schemeClr val="bg1"/>
                </a:solidFill>
                <a:latin typeface="Consolas" panose="020B0609020204030204" pitchFamily="49" charset="0"/>
              </a:rPr>
              <a:t>&gt;();</a:t>
            </a:r>
          </a:p>
          <a:p>
            <a:r>
              <a:rPr lang="en-US" sz="1800" err="1">
                <a:solidFill>
                  <a:schemeClr val="bg1"/>
                </a:solidFill>
                <a:latin typeface="Consolas" panose="020B0609020204030204" pitchFamily="49" charset="0"/>
              </a:rPr>
              <a:t>RegistrarHandlers.Handlers.Register</a:t>
            </a:r>
            <a:r>
              <a:rPr lang="en-US" sz="1800">
                <a:solidFill>
                  <a:schemeClr val="bg1"/>
                </a:solidFill>
                <a:latin typeface="Consolas" panose="020B0609020204030204" pitchFamily="49" charset="0"/>
              </a:rPr>
              <a:t>&lt;</a:t>
            </a:r>
            <a:r>
              <a:rPr lang="en-US" sz="1800" err="1">
                <a:solidFill>
                  <a:schemeClr val="bg1"/>
                </a:solidFill>
                <a:latin typeface="Consolas" panose="020B0609020204030204" pitchFamily="49" charset="0"/>
              </a:rPr>
              <a:t>Xamarin.Forms.Button</a:t>
            </a:r>
            <a:r>
              <a:rPr lang="en-US" sz="1800">
                <a:solidFill>
                  <a:schemeClr val="bg1"/>
                </a:solidFill>
                <a:latin typeface="Consolas" panose="020B0609020204030204" pitchFamily="49" charset="0"/>
              </a:rPr>
              <a:t>, </a:t>
            </a:r>
            <a:r>
              <a:rPr lang="en-US" sz="1800" err="1">
                <a:solidFill>
                  <a:schemeClr val="bg1"/>
                </a:solidFill>
                <a:latin typeface="Consolas" panose="020B0609020204030204" pitchFamily="49" charset="0"/>
              </a:rPr>
              <a:t>Xamarin.Forms.Platform.Android.AppCompat.ButtonRenderer</a:t>
            </a:r>
            <a:r>
              <a:rPr lang="en-US" sz="1800">
                <a:solidFill>
                  <a:schemeClr val="bg1"/>
                </a:solidFill>
                <a:latin typeface="Consolas" panose="020B0609020204030204" pitchFamily="49" charset="0"/>
              </a:rPr>
              <a:t>&gt;();</a:t>
            </a:r>
            <a:br>
              <a:rPr lang="en-US" sz="1800">
                <a:solidFill>
                  <a:schemeClr val="bg1"/>
                </a:solidFill>
                <a:latin typeface="Consolas" panose="020B0609020204030204" pitchFamily="49" charset="0"/>
              </a:rPr>
            </a:br>
            <a:r>
              <a:rPr lang="en-US" sz="1800">
                <a:solidFill>
                  <a:schemeClr val="bg1"/>
                </a:solidFill>
                <a:latin typeface="Consolas" panose="020B0609020204030204" pitchFamily="49" charset="0"/>
              </a:rPr>
              <a:t>#endif</a:t>
            </a:r>
            <a:endParaRPr lang="en-US">
              <a:solidFill>
                <a:schemeClr val="bg1"/>
              </a:solidFill>
            </a:endParaRPr>
          </a:p>
        </p:txBody>
      </p:sp>
      <p:sp>
        <p:nvSpPr>
          <p:cNvPr id="5" name="TextBox 4">
            <a:extLst>
              <a:ext uri="{FF2B5EF4-FFF2-40B4-BE49-F238E27FC236}">
                <a16:creationId xmlns:a16="http://schemas.microsoft.com/office/drawing/2014/main" id="{7FEA7E6B-2054-4955-B6F4-8D92198F9E10}"/>
              </a:ext>
            </a:extLst>
          </p:cNvPr>
          <p:cNvSpPr txBox="1"/>
          <p:nvPr/>
        </p:nvSpPr>
        <p:spPr>
          <a:xfrm>
            <a:off x="588263" y="5041121"/>
            <a:ext cx="6604000" cy="369332"/>
          </a:xfrm>
          <a:prstGeom prst="rect">
            <a:avLst/>
          </a:prstGeom>
          <a:noFill/>
        </p:spPr>
        <p:txBody>
          <a:bodyPr wrap="square">
            <a:spAutoFit/>
          </a:bodyPr>
          <a:lstStyle/>
          <a:p>
            <a:pPr marL="0" indent="0">
              <a:buNone/>
            </a:pPr>
            <a:r>
              <a:rPr lang="en-US" sz="1800" dirty="0"/>
              <a:t>- </a:t>
            </a:r>
            <a:r>
              <a:rPr lang="en-US" sz="1800" dirty="0" err="1"/>
              <a:t>Eliminar</a:t>
            </a:r>
            <a:r>
              <a:rPr lang="en-US" sz="1800" dirty="0"/>
              <a:t> assembly scanning </a:t>
            </a:r>
          </a:p>
        </p:txBody>
      </p:sp>
    </p:spTree>
    <p:extLst>
      <p:ext uri="{BB962C8B-B14F-4D97-AF65-F5344CB8AC3E}">
        <p14:creationId xmlns:p14="http://schemas.microsoft.com/office/powerpoint/2010/main" val="30976814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2" grpId="0" animBg="1"/>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8CBF9-4321-4017-B2E5-22C62AFA11CC}"/>
              </a:ext>
            </a:extLst>
          </p:cNvPr>
          <p:cNvSpPr>
            <a:spLocks noGrp="1"/>
          </p:cNvSpPr>
          <p:nvPr>
            <p:ph type="title"/>
          </p:nvPr>
        </p:nvSpPr>
        <p:spPr/>
        <p:txBody>
          <a:bodyPr/>
          <a:lstStyle/>
          <a:p>
            <a:r>
              <a:rPr lang="en-US" dirty="0" err="1"/>
              <a:t>Estrategia</a:t>
            </a:r>
            <a:r>
              <a:rPr lang="en-US" dirty="0"/>
              <a:t> actual con los Renderers</a:t>
            </a:r>
          </a:p>
        </p:txBody>
      </p:sp>
      <p:sp>
        <p:nvSpPr>
          <p:cNvPr id="5" name="TextBox 4">
            <a:extLst>
              <a:ext uri="{FF2B5EF4-FFF2-40B4-BE49-F238E27FC236}">
                <a16:creationId xmlns:a16="http://schemas.microsoft.com/office/drawing/2014/main" id="{5F2753A7-C2B1-4894-BE0D-9F9230A75852}"/>
              </a:ext>
            </a:extLst>
          </p:cNvPr>
          <p:cNvSpPr txBox="1"/>
          <p:nvPr/>
        </p:nvSpPr>
        <p:spPr>
          <a:xfrm>
            <a:off x="330450" y="1331353"/>
            <a:ext cx="11276333" cy="3970318"/>
          </a:xfrm>
          <a:prstGeom prst="rect">
            <a:avLst/>
          </a:prstGeom>
          <a:solidFill>
            <a:schemeClr val="accent6">
              <a:lumMod val="50000"/>
            </a:schemeClr>
          </a:solidFill>
        </p:spPr>
        <p:txBody>
          <a:bodyPr wrap="square">
            <a:spAutoFit/>
          </a:bodyPr>
          <a:lstStyle/>
          <a:p>
            <a:r>
              <a:rPr lang="en-US" sz="1800">
                <a:solidFill>
                  <a:schemeClr val="bg1"/>
                </a:solidFill>
                <a:latin typeface="Consolas" panose="020B0609020204030204" pitchFamily="49" charset="0"/>
              </a:rPr>
              <a:t>protected override void </a:t>
            </a:r>
            <a:r>
              <a:rPr lang="en-US" sz="1800" err="1">
                <a:solidFill>
                  <a:schemeClr val="bg1"/>
                </a:solidFill>
                <a:latin typeface="Consolas" panose="020B0609020204030204" pitchFamily="49" charset="0"/>
              </a:rPr>
              <a:t>OnElementPropertyChanged</a:t>
            </a:r>
            <a:r>
              <a:rPr lang="en-US" sz="1800">
                <a:solidFill>
                  <a:schemeClr val="bg1"/>
                </a:solidFill>
                <a:latin typeface="Consolas" panose="020B0609020204030204" pitchFamily="49" charset="0"/>
              </a:rPr>
              <a:t>(object sender, </a:t>
            </a:r>
            <a:r>
              <a:rPr lang="en-US" sz="1800" err="1">
                <a:solidFill>
                  <a:schemeClr val="bg1"/>
                </a:solidFill>
                <a:latin typeface="Consolas" panose="020B0609020204030204" pitchFamily="49" charset="0"/>
              </a:rPr>
              <a:t>PropertyChangedEventArgs</a:t>
            </a:r>
            <a:r>
              <a:rPr lang="en-US" sz="1800">
                <a:solidFill>
                  <a:schemeClr val="bg1"/>
                </a:solidFill>
                <a:latin typeface="Consolas" panose="020B0609020204030204" pitchFamily="49" charset="0"/>
              </a:rPr>
              <a:t> e)</a:t>
            </a:r>
          </a:p>
          <a:p>
            <a:r>
              <a:rPr lang="en-US" sz="1800">
                <a:solidFill>
                  <a:schemeClr val="bg1"/>
                </a:solidFill>
                <a:latin typeface="Consolas" panose="020B0609020204030204" pitchFamily="49" charset="0"/>
              </a:rPr>
              <a:t>{</a:t>
            </a:r>
          </a:p>
          <a:p>
            <a:pPr lvl="1"/>
            <a:r>
              <a:rPr lang="en-US" sz="1800">
                <a:solidFill>
                  <a:schemeClr val="bg1"/>
                </a:solidFill>
                <a:latin typeface="Consolas" panose="020B0609020204030204" pitchFamily="49" charset="0"/>
              </a:rPr>
              <a:t>if (</a:t>
            </a:r>
            <a:r>
              <a:rPr lang="en-US" sz="1800" err="1">
                <a:solidFill>
                  <a:schemeClr val="bg1"/>
                </a:solidFill>
                <a:latin typeface="Consolas" panose="020B0609020204030204" pitchFamily="49" charset="0"/>
              </a:rPr>
              <a:t>e.PropertyName</a:t>
            </a:r>
            <a:r>
              <a:rPr lang="en-US" sz="1800">
                <a:solidFill>
                  <a:schemeClr val="bg1"/>
                </a:solidFill>
                <a:latin typeface="Consolas" panose="020B0609020204030204" pitchFamily="49" charset="0"/>
              </a:rPr>
              <a:t> == </a:t>
            </a:r>
            <a:r>
              <a:rPr lang="en-US" sz="1800" err="1">
                <a:solidFill>
                  <a:schemeClr val="bg1"/>
                </a:solidFill>
                <a:latin typeface="Consolas" panose="020B0609020204030204" pitchFamily="49" charset="0"/>
              </a:rPr>
              <a:t>Button.TextColorProperty.PropertyName</a:t>
            </a:r>
            <a:r>
              <a:rPr lang="en-US" sz="1800">
                <a:solidFill>
                  <a:schemeClr val="bg1"/>
                </a:solidFill>
                <a:latin typeface="Consolas" panose="020B0609020204030204" pitchFamily="49" charset="0"/>
              </a:rPr>
              <a:t>)</a:t>
            </a:r>
          </a:p>
          <a:p>
            <a:pPr lvl="1"/>
            <a:r>
              <a:rPr lang="en-US" sz="1800">
                <a:solidFill>
                  <a:schemeClr val="bg1"/>
                </a:solidFill>
                <a:latin typeface="Consolas" panose="020B0609020204030204" pitchFamily="49" charset="0"/>
              </a:rPr>
              <a:t>	</a:t>
            </a:r>
            <a:r>
              <a:rPr lang="en-US" sz="1800" err="1">
                <a:solidFill>
                  <a:schemeClr val="bg1"/>
                </a:solidFill>
                <a:latin typeface="Consolas" panose="020B0609020204030204" pitchFamily="49" charset="0"/>
              </a:rPr>
              <a:t>UpdateTextColor</a:t>
            </a:r>
            <a:r>
              <a:rPr lang="en-US" sz="1800">
                <a:solidFill>
                  <a:schemeClr val="bg1"/>
                </a:solidFill>
                <a:latin typeface="Consolas" panose="020B0609020204030204" pitchFamily="49" charset="0"/>
              </a:rPr>
              <a:t>();</a:t>
            </a:r>
          </a:p>
          <a:p>
            <a:pPr lvl="1"/>
            <a:r>
              <a:rPr lang="en-US" sz="1800">
                <a:solidFill>
                  <a:schemeClr val="bg1"/>
                </a:solidFill>
                <a:latin typeface="Consolas" panose="020B0609020204030204" pitchFamily="49" charset="0"/>
              </a:rPr>
              <a:t>else if (</a:t>
            </a:r>
            <a:r>
              <a:rPr lang="en-US" sz="1800" err="1">
                <a:solidFill>
                  <a:schemeClr val="bg1"/>
                </a:solidFill>
                <a:latin typeface="Consolas" panose="020B0609020204030204" pitchFamily="49" charset="0"/>
              </a:rPr>
              <a:t>e.PropertyName</a:t>
            </a:r>
            <a:r>
              <a:rPr lang="en-US" sz="1800">
                <a:solidFill>
                  <a:schemeClr val="bg1"/>
                </a:solidFill>
                <a:latin typeface="Consolas" panose="020B0609020204030204" pitchFamily="49" charset="0"/>
              </a:rPr>
              <a:t> == </a:t>
            </a:r>
            <a:r>
              <a:rPr lang="en-US" sz="1800" err="1">
                <a:solidFill>
                  <a:schemeClr val="bg1"/>
                </a:solidFill>
                <a:latin typeface="Consolas" panose="020B0609020204030204" pitchFamily="49" charset="0"/>
              </a:rPr>
              <a:t>VisualElement.IsEnabledProperty.PropertyName</a:t>
            </a:r>
            <a:r>
              <a:rPr lang="en-US" sz="1800">
                <a:solidFill>
                  <a:schemeClr val="bg1"/>
                </a:solidFill>
                <a:latin typeface="Consolas" panose="020B0609020204030204" pitchFamily="49" charset="0"/>
              </a:rPr>
              <a:t>)</a:t>
            </a:r>
          </a:p>
          <a:p>
            <a:pPr lvl="1"/>
            <a:r>
              <a:rPr lang="en-US" sz="1800">
                <a:solidFill>
                  <a:schemeClr val="bg1"/>
                </a:solidFill>
                <a:latin typeface="Consolas" panose="020B0609020204030204" pitchFamily="49" charset="0"/>
              </a:rPr>
              <a:t>	</a:t>
            </a:r>
            <a:r>
              <a:rPr lang="en-US" sz="1800" err="1">
                <a:solidFill>
                  <a:schemeClr val="bg1"/>
                </a:solidFill>
                <a:latin typeface="Consolas" panose="020B0609020204030204" pitchFamily="49" charset="0"/>
              </a:rPr>
              <a:t>UpdateEnabled</a:t>
            </a:r>
            <a:r>
              <a:rPr lang="en-US" sz="1800">
                <a:solidFill>
                  <a:schemeClr val="bg1"/>
                </a:solidFill>
                <a:latin typeface="Consolas" panose="020B0609020204030204" pitchFamily="49" charset="0"/>
              </a:rPr>
              <a:t>();</a:t>
            </a:r>
          </a:p>
          <a:p>
            <a:pPr lvl="1"/>
            <a:r>
              <a:rPr lang="en-US" sz="1800">
                <a:solidFill>
                  <a:schemeClr val="bg1"/>
                </a:solidFill>
                <a:latin typeface="Consolas" panose="020B0609020204030204" pitchFamily="49" charset="0"/>
              </a:rPr>
              <a:t>else if (</a:t>
            </a:r>
            <a:r>
              <a:rPr lang="en-US" sz="1800" err="1">
                <a:solidFill>
                  <a:schemeClr val="bg1"/>
                </a:solidFill>
                <a:latin typeface="Consolas" panose="020B0609020204030204" pitchFamily="49" charset="0"/>
              </a:rPr>
              <a:t>e.PropertyName</a:t>
            </a:r>
            <a:r>
              <a:rPr lang="en-US" sz="1800">
                <a:solidFill>
                  <a:schemeClr val="bg1"/>
                </a:solidFill>
                <a:latin typeface="Consolas" panose="020B0609020204030204" pitchFamily="49" charset="0"/>
              </a:rPr>
              <a:t> == </a:t>
            </a:r>
            <a:r>
              <a:rPr lang="en-US" sz="1800" err="1">
                <a:solidFill>
                  <a:schemeClr val="bg1"/>
                </a:solidFill>
                <a:latin typeface="Consolas" panose="020B0609020204030204" pitchFamily="49" charset="0"/>
              </a:rPr>
              <a:t>Button.FontProperty.PropertyName</a:t>
            </a:r>
            <a:r>
              <a:rPr lang="en-US" sz="1800">
                <a:solidFill>
                  <a:schemeClr val="bg1"/>
                </a:solidFill>
                <a:latin typeface="Consolas" panose="020B0609020204030204" pitchFamily="49" charset="0"/>
              </a:rPr>
              <a:t>)</a:t>
            </a:r>
          </a:p>
          <a:p>
            <a:pPr lvl="1"/>
            <a:r>
              <a:rPr lang="en-US" sz="1800">
                <a:solidFill>
                  <a:schemeClr val="bg1"/>
                </a:solidFill>
                <a:latin typeface="Consolas" panose="020B0609020204030204" pitchFamily="49" charset="0"/>
              </a:rPr>
              <a:t>	</a:t>
            </a:r>
            <a:r>
              <a:rPr lang="en-US" sz="1800" err="1">
                <a:solidFill>
                  <a:schemeClr val="bg1"/>
                </a:solidFill>
                <a:latin typeface="Consolas" panose="020B0609020204030204" pitchFamily="49" charset="0"/>
              </a:rPr>
              <a:t>UpdateFont</a:t>
            </a:r>
            <a:r>
              <a:rPr lang="en-US" sz="1800">
                <a:solidFill>
                  <a:schemeClr val="bg1"/>
                </a:solidFill>
                <a:latin typeface="Consolas" panose="020B0609020204030204" pitchFamily="49" charset="0"/>
              </a:rPr>
              <a:t>();</a:t>
            </a:r>
          </a:p>
          <a:p>
            <a:pPr lvl="1"/>
            <a:r>
              <a:rPr lang="en-US" sz="1800">
                <a:solidFill>
                  <a:schemeClr val="bg1"/>
                </a:solidFill>
                <a:latin typeface="Consolas" panose="020B0609020204030204" pitchFamily="49" charset="0"/>
              </a:rPr>
              <a:t>else if (</a:t>
            </a:r>
            <a:r>
              <a:rPr lang="en-US" sz="1800" err="1">
                <a:solidFill>
                  <a:schemeClr val="bg1"/>
                </a:solidFill>
                <a:latin typeface="Consolas" panose="020B0609020204030204" pitchFamily="49" charset="0"/>
              </a:rPr>
              <a:t>e.PropertyName</a:t>
            </a:r>
            <a:r>
              <a:rPr lang="en-US" sz="1800">
                <a:solidFill>
                  <a:schemeClr val="bg1"/>
                </a:solidFill>
                <a:latin typeface="Consolas" panose="020B0609020204030204" pitchFamily="49" charset="0"/>
              </a:rPr>
              <a:t> == </a:t>
            </a:r>
            <a:r>
              <a:rPr lang="en-US" sz="1800" err="1">
                <a:solidFill>
                  <a:schemeClr val="bg1"/>
                </a:solidFill>
                <a:latin typeface="Consolas" panose="020B0609020204030204" pitchFamily="49" charset="0"/>
              </a:rPr>
              <a:t>Button.CharacterSpacingProperty.PropertyName</a:t>
            </a:r>
            <a:r>
              <a:rPr lang="en-US" sz="1800">
                <a:solidFill>
                  <a:schemeClr val="bg1"/>
                </a:solidFill>
                <a:latin typeface="Consolas" panose="020B0609020204030204" pitchFamily="49" charset="0"/>
              </a:rPr>
              <a:t>)</a:t>
            </a:r>
          </a:p>
          <a:p>
            <a:pPr lvl="1"/>
            <a:r>
              <a:rPr lang="en-US" sz="1800">
                <a:solidFill>
                  <a:schemeClr val="bg1"/>
                </a:solidFill>
                <a:latin typeface="Consolas" panose="020B0609020204030204" pitchFamily="49" charset="0"/>
              </a:rPr>
              <a:t>	</a:t>
            </a:r>
            <a:r>
              <a:rPr lang="en-US" sz="1800" err="1">
                <a:solidFill>
                  <a:schemeClr val="bg1"/>
                </a:solidFill>
                <a:latin typeface="Consolas" panose="020B0609020204030204" pitchFamily="49" charset="0"/>
              </a:rPr>
              <a:t>UpdateCharacterSpacing</a:t>
            </a:r>
            <a:r>
              <a:rPr lang="en-US" sz="1800">
                <a:solidFill>
                  <a:schemeClr val="bg1"/>
                </a:solidFill>
                <a:latin typeface="Consolas" panose="020B0609020204030204" pitchFamily="49" charset="0"/>
              </a:rPr>
              <a:t>();</a:t>
            </a:r>
          </a:p>
          <a:p>
            <a:pPr lvl="1"/>
            <a:endParaRPr lang="en-US" sz="1800">
              <a:solidFill>
                <a:schemeClr val="bg1"/>
              </a:solidFill>
              <a:latin typeface="Consolas" panose="020B0609020204030204" pitchFamily="49" charset="0"/>
            </a:endParaRPr>
          </a:p>
          <a:p>
            <a:pPr lvl="1"/>
            <a:r>
              <a:rPr lang="en-US" sz="1800" err="1">
                <a:solidFill>
                  <a:schemeClr val="bg1"/>
                </a:solidFill>
                <a:latin typeface="Consolas" panose="020B0609020204030204" pitchFamily="49" charset="0"/>
              </a:rPr>
              <a:t>base.OnElementPropertyChanged</a:t>
            </a:r>
            <a:r>
              <a:rPr lang="en-US" sz="1800">
                <a:solidFill>
                  <a:schemeClr val="bg1"/>
                </a:solidFill>
                <a:latin typeface="Consolas" panose="020B0609020204030204" pitchFamily="49" charset="0"/>
              </a:rPr>
              <a:t>(sender, e);</a:t>
            </a:r>
          </a:p>
          <a:p>
            <a:r>
              <a:rPr lang="en-US" sz="1800">
                <a:solidFill>
                  <a:schemeClr val="bg1"/>
                </a:solidFill>
                <a:latin typeface="Consolas" panose="020B0609020204030204" pitchFamily="49" charset="0"/>
              </a:rPr>
              <a:t>}</a:t>
            </a:r>
            <a:endParaRPr lang="en-US">
              <a:solidFill>
                <a:schemeClr val="bg1"/>
              </a:solidFill>
            </a:endParaRPr>
          </a:p>
        </p:txBody>
      </p:sp>
      <p:sp>
        <p:nvSpPr>
          <p:cNvPr id="7" name="TextBox 6">
            <a:extLst>
              <a:ext uri="{FF2B5EF4-FFF2-40B4-BE49-F238E27FC236}">
                <a16:creationId xmlns:a16="http://schemas.microsoft.com/office/drawing/2014/main" id="{658A988F-2C71-4C27-A6CD-542F89D19A6D}"/>
              </a:ext>
            </a:extLst>
          </p:cNvPr>
          <p:cNvSpPr txBox="1"/>
          <p:nvPr/>
        </p:nvSpPr>
        <p:spPr>
          <a:xfrm>
            <a:off x="321396" y="5873601"/>
            <a:ext cx="11285385" cy="369332"/>
          </a:xfrm>
          <a:prstGeom prst="rect">
            <a:avLst/>
          </a:prstGeom>
          <a:solidFill>
            <a:schemeClr val="accent6">
              <a:lumMod val="50000"/>
            </a:schemeClr>
          </a:solidFill>
        </p:spPr>
        <p:txBody>
          <a:bodyPr wrap="square">
            <a:spAutoFit/>
          </a:bodyPr>
          <a:lstStyle/>
          <a:p>
            <a:r>
              <a:rPr lang="en-US" sz="1800" b="1">
                <a:solidFill>
                  <a:schemeClr val="bg1"/>
                </a:solidFill>
                <a:latin typeface="Consolas" panose="020B0609020204030204" pitchFamily="49" charset="0"/>
              </a:rPr>
              <a:t>private </a:t>
            </a:r>
            <a:r>
              <a:rPr lang="en-US" sz="1800">
                <a:solidFill>
                  <a:schemeClr val="bg1"/>
                </a:solidFill>
                <a:latin typeface="Consolas" panose="020B0609020204030204" pitchFamily="49" charset="0"/>
              </a:rPr>
              <a:t>void </a:t>
            </a:r>
            <a:r>
              <a:rPr lang="en-US" sz="1800" err="1">
                <a:solidFill>
                  <a:schemeClr val="bg1"/>
                </a:solidFill>
                <a:latin typeface="Consolas" panose="020B0609020204030204" pitchFamily="49" charset="0"/>
              </a:rPr>
              <a:t>UpdateFont</a:t>
            </a:r>
            <a:r>
              <a:rPr lang="en-US" sz="1800">
                <a:solidFill>
                  <a:schemeClr val="bg1"/>
                </a:solidFill>
                <a:latin typeface="Consolas" panose="020B0609020204030204" pitchFamily="49" charset="0"/>
              </a:rPr>
              <a:t>()</a:t>
            </a:r>
            <a:endParaRPr lang="en-US">
              <a:solidFill>
                <a:schemeClr val="bg1"/>
              </a:solidFill>
            </a:endParaRPr>
          </a:p>
        </p:txBody>
      </p:sp>
      <p:sp>
        <p:nvSpPr>
          <p:cNvPr id="9" name="TextBox 8">
            <a:extLst>
              <a:ext uri="{FF2B5EF4-FFF2-40B4-BE49-F238E27FC236}">
                <a16:creationId xmlns:a16="http://schemas.microsoft.com/office/drawing/2014/main" id="{C436D229-65CC-47D9-97D0-9F484F5D1FAE}"/>
              </a:ext>
            </a:extLst>
          </p:cNvPr>
          <p:cNvSpPr txBox="1"/>
          <p:nvPr/>
        </p:nvSpPr>
        <p:spPr>
          <a:xfrm>
            <a:off x="330449" y="5437129"/>
            <a:ext cx="11276333" cy="369332"/>
          </a:xfrm>
          <a:prstGeom prst="rect">
            <a:avLst/>
          </a:prstGeom>
          <a:solidFill>
            <a:schemeClr val="accent6">
              <a:lumMod val="50000"/>
            </a:schemeClr>
          </a:solidFill>
        </p:spPr>
        <p:txBody>
          <a:bodyPr wrap="square">
            <a:spAutoFit/>
          </a:bodyPr>
          <a:lstStyle/>
          <a:p>
            <a:r>
              <a:rPr lang="en-US" sz="1800" b="1">
                <a:solidFill>
                  <a:schemeClr val="bg1"/>
                </a:solidFill>
                <a:latin typeface="Consolas" panose="020B0609020204030204" pitchFamily="49" charset="0"/>
              </a:rPr>
              <a:t>private </a:t>
            </a:r>
            <a:r>
              <a:rPr lang="en-US" sz="1800">
                <a:solidFill>
                  <a:schemeClr val="bg1"/>
                </a:solidFill>
                <a:latin typeface="Consolas" panose="020B0609020204030204" pitchFamily="49" charset="0"/>
              </a:rPr>
              <a:t>void </a:t>
            </a:r>
            <a:r>
              <a:rPr lang="en-US" sz="1800" err="1">
                <a:solidFill>
                  <a:schemeClr val="bg1"/>
                </a:solidFill>
                <a:latin typeface="Consolas" panose="020B0609020204030204" pitchFamily="49" charset="0"/>
              </a:rPr>
              <a:t>UpdateTextColor</a:t>
            </a:r>
            <a:r>
              <a:rPr lang="en-US" sz="1800">
                <a:solidFill>
                  <a:schemeClr val="bg1"/>
                </a:solidFill>
                <a:latin typeface="Consolas" panose="020B0609020204030204" pitchFamily="49" charset="0"/>
              </a:rPr>
              <a:t>()</a:t>
            </a:r>
            <a:endParaRPr lang="en-US">
              <a:solidFill>
                <a:schemeClr val="bg1"/>
              </a:solidFill>
            </a:endParaRPr>
          </a:p>
        </p:txBody>
      </p:sp>
    </p:spTree>
    <p:extLst>
      <p:ext uri="{BB962C8B-B14F-4D97-AF65-F5344CB8AC3E}">
        <p14:creationId xmlns:p14="http://schemas.microsoft.com/office/powerpoint/2010/main" val="157024109"/>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4501A-5529-4EC4-901D-62D631FC417F}"/>
              </a:ext>
            </a:extLst>
          </p:cNvPr>
          <p:cNvSpPr>
            <a:spLocks noGrp="1"/>
          </p:cNvSpPr>
          <p:nvPr>
            <p:ph type="title"/>
          </p:nvPr>
        </p:nvSpPr>
        <p:spPr/>
        <p:txBody>
          <a:bodyPr/>
          <a:lstStyle/>
          <a:p>
            <a:r>
              <a:rPr lang="en-US" dirty="0" err="1"/>
              <a:t>Estrategia</a:t>
            </a:r>
            <a:r>
              <a:rPr lang="en-US" dirty="0"/>
              <a:t> con .NET MAUI Handlers</a:t>
            </a:r>
          </a:p>
        </p:txBody>
      </p:sp>
      <p:sp>
        <p:nvSpPr>
          <p:cNvPr id="4" name="TextBox 3">
            <a:extLst>
              <a:ext uri="{FF2B5EF4-FFF2-40B4-BE49-F238E27FC236}">
                <a16:creationId xmlns:a16="http://schemas.microsoft.com/office/drawing/2014/main" id="{E9610965-A3B2-4AAF-9793-CC000E75E785}"/>
              </a:ext>
            </a:extLst>
          </p:cNvPr>
          <p:cNvSpPr txBox="1"/>
          <p:nvPr/>
        </p:nvSpPr>
        <p:spPr>
          <a:xfrm>
            <a:off x="588264" y="1369293"/>
            <a:ext cx="11018520" cy="1754326"/>
          </a:xfrm>
          <a:prstGeom prst="rect">
            <a:avLst/>
          </a:prstGeom>
          <a:solidFill>
            <a:schemeClr val="accent6">
              <a:lumMod val="50000"/>
            </a:schemeClr>
          </a:solidFill>
        </p:spPr>
        <p:txBody>
          <a:bodyPr wrap="square">
            <a:spAutoFit/>
          </a:bodyPr>
          <a:lstStyle/>
          <a:p>
            <a:r>
              <a:rPr lang="en-US" sz="1800">
                <a:solidFill>
                  <a:schemeClr val="bg1"/>
                </a:solidFill>
                <a:latin typeface="Consolas" panose="020B0609020204030204" pitchFamily="49" charset="0"/>
              </a:rPr>
              <a:t>public partial class </a:t>
            </a:r>
            <a:r>
              <a:rPr lang="en-US" sz="1800" err="1">
                <a:solidFill>
                  <a:schemeClr val="bg1"/>
                </a:solidFill>
                <a:latin typeface="Consolas" panose="020B0609020204030204" pitchFamily="49" charset="0"/>
              </a:rPr>
              <a:t>LabelHandler</a:t>
            </a:r>
            <a:r>
              <a:rPr lang="en-US" sz="1800">
                <a:solidFill>
                  <a:schemeClr val="bg1"/>
                </a:solidFill>
                <a:latin typeface="Consolas" panose="020B0609020204030204" pitchFamily="49" charset="0"/>
              </a:rPr>
              <a:t> : </a:t>
            </a:r>
            <a:r>
              <a:rPr lang="en-US" sz="1800" err="1">
                <a:solidFill>
                  <a:schemeClr val="bg1"/>
                </a:solidFill>
                <a:latin typeface="Consolas" panose="020B0609020204030204" pitchFamily="49" charset="0"/>
              </a:rPr>
              <a:t>AbstractViewHandler</a:t>
            </a:r>
            <a:r>
              <a:rPr lang="en-US" sz="1800">
                <a:solidFill>
                  <a:schemeClr val="bg1"/>
                </a:solidFill>
                <a:latin typeface="Consolas" panose="020B0609020204030204" pitchFamily="49" charset="0"/>
              </a:rPr>
              <a:t>&lt;</a:t>
            </a:r>
            <a:r>
              <a:rPr lang="en-US" sz="1800" err="1">
                <a:solidFill>
                  <a:schemeClr val="bg1"/>
                </a:solidFill>
                <a:latin typeface="Consolas" panose="020B0609020204030204" pitchFamily="49" charset="0"/>
              </a:rPr>
              <a:t>ILabel</a:t>
            </a:r>
            <a:r>
              <a:rPr lang="en-US" sz="1800">
                <a:solidFill>
                  <a:schemeClr val="bg1"/>
                </a:solidFill>
                <a:latin typeface="Consolas" panose="020B0609020204030204" pitchFamily="49" charset="0"/>
              </a:rPr>
              <a:t>, </a:t>
            </a:r>
            <a:r>
              <a:rPr lang="en-US" sz="1800" err="1">
                <a:solidFill>
                  <a:schemeClr val="bg1"/>
                </a:solidFill>
                <a:latin typeface="Consolas" panose="020B0609020204030204" pitchFamily="49" charset="0"/>
              </a:rPr>
              <a:t>TextView</a:t>
            </a:r>
            <a:r>
              <a:rPr lang="en-US" sz="1800">
                <a:solidFill>
                  <a:schemeClr val="bg1"/>
                </a:solidFill>
                <a:latin typeface="Consolas" panose="020B0609020204030204" pitchFamily="49" charset="0"/>
              </a:rPr>
              <a:t>&gt;</a:t>
            </a:r>
          </a:p>
          <a:p>
            <a:r>
              <a:rPr lang="en-US" sz="1800">
                <a:solidFill>
                  <a:schemeClr val="bg1"/>
                </a:solidFill>
                <a:latin typeface="Consolas" panose="020B0609020204030204" pitchFamily="49" charset="0"/>
              </a:rPr>
              <a:t>{</a:t>
            </a:r>
          </a:p>
          <a:p>
            <a:r>
              <a:rPr lang="en-US" sz="1800">
                <a:solidFill>
                  <a:schemeClr val="bg1"/>
                </a:solidFill>
                <a:latin typeface="Consolas" panose="020B0609020204030204" pitchFamily="49" charset="0"/>
              </a:rPr>
              <a:t>    protected override </a:t>
            </a:r>
            <a:r>
              <a:rPr lang="en-US" sz="1800" err="1">
                <a:solidFill>
                  <a:schemeClr val="bg1"/>
                </a:solidFill>
                <a:latin typeface="Consolas" panose="020B0609020204030204" pitchFamily="49" charset="0"/>
              </a:rPr>
              <a:t>TextView</a:t>
            </a:r>
            <a:r>
              <a:rPr lang="en-US" sz="1800">
                <a:solidFill>
                  <a:schemeClr val="bg1"/>
                </a:solidFill>
                <a:latin typeface="Consolas" panose="020B0609020204030204" pitchFamily="49" charset="0"/>
              </a:rPr>
              <a:t> </a:t>
            </a:r>
            <a:r>
              <a:rPr lang="en-US" sz="1800" err="1">
                <a:solidFill>
                  <a:schemeClr val="bg1"/>
                </a:solidFill>
                <a:latin typeface="Consolas" panose="020B0609020204030204" pitchFamily="49" charset="0"/>
              </a:rPr>
              <a:t>CreateView</a:t>
            </a:r>
            <a:r>
              <a:rPr lang="en-US" sz="1800">
                <a:solidFill>
                  <a:schemeClr val="bg1"/>
                </a:solidFill>
                <a:latin typeface="Consolas" panose="020B0609020204030204" pitchFamily="49" charset="0"/>
              </a:rPr>
              <a:t>() =&gt; new </a:t>
            </a:r>
            <a:r>
              <a:rPr lang="en-US" sz="1800" err="1">
                <a:solidFill>
                  <a:schemeClr val="bg1"/>
                </a:solidFill>
                <a:latin typeface="Consolas" panose="020B0609020204030204" pitchFamily="49" charset="0"/>
              </a:rPr>
              <a:t>TextView</a:t>
            </a:r>
            <a:r>
              <a:rPr lang="en-US" sz="1800">
                <a:solidFill>
                  <a:schemeClr val="bg1"/>
                </a:solidFill>
                <a:latin typeface="Consolas" panose="020B0609020204030204" pitchFamily="49" charset="0"/>
              </a:rPr>
              <a:t>(Context);</a:t>
            </a:r>
          </a:p>
          <a:p>
            <a:pPr lvl="1"/>
            <a:r>
              <a:rPr lang="en-US" sz="1800">
                <a:solidFill>
                  <a:schemeClr val="bg1"/>
                </a:solidFill>
                <a:latin typeface="Consolas" panose="020B0609020204030204" pitchFamily="49" charset="0"/>
              </a:rPr>
              <a:t>public static void </a:t>
            </a:r>
            <a:r>
              <a:rPr lang="en-US" sz="1800" err="1">
                <a:solidFill>
                  <a:schemeClr val="bg1"/>
                </a:solidFill>
                <a:latin typeface="Consolas" panose="020B0609020204030204" pitchFamily="49" charset="0"/>
              </a:rPr>
              <a:t>MapText</a:t>
            </a:r>
            <a:r>
              <a:rPr lang="en-US" sz="1800">
                <a:solidFill>
                  <a:schemeClr val="bg1"/>
                </a:solidFill>
                <a:latin typeface="Consolas" panose="020B0609020204030204" pitchFamily="49" charset="0"/>
              </a:rPr>
              <a:t>(</a:t>
            </a:r>
            <a:r>
              <a:rPr lang="en-US" sz="1800" err="1">
                <a:solidFill>
                  <a:schemeClr val="bg1"/>
                </a:solidFill>
                <a:latin typeface="Consolas" panose="020B0609020204030204" pitchFamily="49" charset="0"/>
              </a:rPr>
              <a:t>IViewHandler</a:t>
            </a:r>
            <a:r>
              <a:rPr lang="en-US" sz="1800">
                <a:solidFill>
                  <a:schemeClr val="bg1"/>
                </a:solidFill>
                <a:latin typeface="Consolas" panose="020B0609020204030204" pitchFamily="49" charset="0"/>
              </a:rPr>
              <a:t> handler, </a:t>
            </a:r>
            <a:r>
              <a:rPr lang="en-US" sz="1800" err="1">
                <a:solidFill>
                  <a:schemeClr val="bg1"/>
                </a:solidFill>
                <a:latin typeface="Consolas" panose="020B0609020204030204" pitchFamily="49" charset="0"/>
              </a:rPr>
              <a:t>ILabel</a:t>
            </a:r>
            <a:r>
              <a:rPr lang="en-US" sz="1800">
                <a:solidFill>
                  <a:schemeClr val="bg1"/>
                </a:solidFill>
                <a:latin typeface="Consolas" panose="020B0609020204030204" pitchFamily="49" charset="0"/>
              </a:rPr>
              <a:t> view) =&gt; </a:t>
            </a:r>
          </a:p>
          <a:p>
            <a:pPr lvl="1"/>
            <a:r>
              <a:rPr lang="en-US" sz="1800">
                <a:solidFill>
                  <a:schemeClr val="bg1"/>
                </a:solidFill>
                <a:latin typeface="Consolas" panose="020B0609020204030204" pitchFamily="49" charset="0"/>
              </a:rPr>
              <a:t>	(handler as </a:t>
            </a:r>
            <a:r>
              <a:rPr lang="en-US" sz="1800" err="1">
                <a:solidFill>
                  <a:schemeClr val="bg1"/>
                </a:solidFill>
                <a:latin typeface="Consolas" panose="020B0609020204030204" pitchFamily="49" charset="0"/>
              </a:rPr>
              <a:t>LabelHandler</a:t>
            </a:r>
            <a:r>
              <a:rPr lang="en-US" sz="1800">
                <a:solidFill>
                  <a:schemeClr val="bg1"/>
                </a:solidFill>
                <a:latin typeface="Consolas" panose="020B0609020204030204" pitchFamily="49" charset="0"/>
              </a:rPr>
              <a:t>).</a:t>
            </a:r>
            <a:r>
              <a:rPr lang="en-US" sz="1800" err="1">
                <a:solidFill>
                  <a:schemeClr val="bg1"/>
                </a:solidFill>
                <a:latin typeface="Consolas" panose="020B0609020204030204" pitchFamily="49" charset="0"/>
              </a:rPr>
              <a:t>TypedNativeView.UpdateText</a:t>
            </a:r>
            <a:r>
              <a:rPr lang="en-US" sz="1800">
                <a:solidFill>
                  <a:schemeClr val="bg1"/>
                </a:solidFill>
                <a:latin typeface="Consolas" panose="020B0609020204030204" pitchFamily="49" charset="0"/>
              </a:rPr>
              <a:t>(view);</a:t>
            </a:r>
          </a:p>
          <a:p>
            <a:r>
              <a:rPr lang="en-US" sz="1800">
                <a:solidFill>
                  <a:schemeClr val="bg1"/>
                </a:solidFill>
                <a:latin typeface="Consolas" panose="020B0609020204030204" pitchFamily="49" charset="0"/>
              </a:rPr>
              <a:t>}</a:t>
            </a:r>
            <a:endParaRPr lang="en-US">
              <a:solidFill>
                <a:schemeClr val="bg1"/>
              </a:solidFill>
            </a:endParaRPr>
          </a:p>
        </p:txBody>
      </p:sp>
      <p:sp>
        <p:nvSpPr>
          <p:cNvPr id="6" name="TextBox 5">
            <a:extLst>
              <a:ext uri="{FF2B5EF4-FFF2-40B4-BE49-F238E27FC236}">
                <a16:creationId xmlns:a16="http://schemas.microsoft.com/office/drawing/2014/main" id="{2783AC28-282A-4D7E-B425-2C9356571D98}"/>
              </a:ext>
            </a:extLst>
          </p:cNvPr>
          <p:cNvSpPr txBox="1"/>
          <p:nvPr/>
        </p:nvSpPr>
        <p:spPr>
          <a:xfrm>
            <a:off x="588263" y="3213464"/>
            <a:ext cx="11018520" cy="1569660"/>
          </a:xfrm>
          <a:prstGeom prst="rect">
            <a:avLst/>
          </a:prstGeom>
          <a:solidFill>
            <a:schemeClr val="accent6">
              <a:lumMod val="50000"/>
            </a:schemeClr>
          </a:solidFill>
        </p:spPr>
        <p:txBody>
          <a:bodyPr wrap="square">
            <a:spAutoFit/>
          </a:bodyPr>
          <a:lstStyle/>
          <a:p>
            <a:r>
              <a:rPr lang="en-US" sz="1600">
                <a:solidFill>
                  <a:schemeClr val="bg1"/>
                </a:solidFill>
                <a:latin typeface="Consolas" panose="020B0609020204030204" pitchFamily="49" charset="0"/>
              </a:rPr>
              <a:t>public static class </a:t>
            </a:r>
            <a:r>
              <a:rPr lang="en-US" sz="1600" err="1">
                <a:solidFill>
                  <a:schemeClr val="bg1"/>
                </a:solidFill>
                <a:latin typeface="Consolas" panose="020B0609020204030204" pitchFamily="49" charset="0"/>
              </a:rPr>
              <a:t>TextViewExtensions</a:t>
            </a:r>
            <a:endParaRPr lang="en-US" sz="1600">
              <a:solidFill>
                <a:schemeClr val="bg1"/>
              </a:solidFill>
              <a:latin typeface="Consolas" panose="020B0609020204030204" pitchFamily="49" charset="0"/>
            </a:endParaRPr>
          </a:p>
          <a:p>
            <a:r>
              <a:rPr lang="en-US" sz="1600">
                <a:solidFill>
                  <a:schemeClr val="bg1"/>
                </a:solidFill>
                <a:latin typeface="Consolas" panose="020B0609020204030204" pitchFamily="49" charset="0"/>
              </a:rPr>
              <a:t>{</a:t>
            </a:r>
          </a:p>
          <a:p>
            <a:pPr lvl="1"/>
            <a:r>
              <a:rPr lang="en-US" sz="1600">
                <a:solidFill>
                  <a:schemeClr val="bg1"/>
                </a:solidFill>
                <a:latin typeface="Consolas" panose="020B0609020204030204" pitchFamily="49" charset="0"/>
              </a:rPr>
              <a:t>public static void </a:t>
            </a:r>
            <a:r>
              <a:rPr lang="en-US" sz="1600" err="1">
                <a:solidFill>
                  <a:schemeClr val="bg1"/>
                </a:solidFill>
                <a:latin typeface="Consolas" panose="020B0609020204030204" pitchFamily="49" charset="0"/>
              </a:rPr>
              <a:t>UpdateText</a:t>
            </a:r>
            <a:r>
              <a:rPr lang="en-US" sz="1600">
                <a:solidFill>
                  <a:schemeClr val="bg1"/>
                </a:solidFill>
                <a:latin typeface="Consolas" panose="020B0609020204030204" pitchFamily="49" charset="0"/>
              </a:rPr>
              <a:t>(this </a:t>
            </a:r>
            <a:r>
              <a:rPr lang="en-US" sz="1600" err="1">
                <a:solidFill>
                  <a:schemeClr val="bg1"/>
                </a:solidFill>
                <a:latin typeface="Consolas" panose="020B0609020204030204" pitchFamily="49" charset="0"/>
              </a:rPr>
              <a:t>TextView</a:t>
            </a:r>
            <a:r>
              <a:rPr lang="en-US" sz="1600">
                <a:solidFill>
                  <a:schemeClr val="bg1"/>
                </a:solidFill>
                <a:latin typeface="Consolas" panose="020B0609020204030204" pitchFamily="49" charset="0"/>
              </a:rPr>
              <a:t> </a:t>
            </a:r>
            <a:r>
              <a:rPr lang="en-US" sz="1600" err="1">
                <a:solidFill>
                  <a:schemeClr val="bg1"/>
                </a:solidFill>
                <a:latin typeface="Consolas" panose="020B0609020204030204" pitchFamily="49" charset="0"/>
              </a:rPr>
              <a:t>textView</a:t>
            </a:r>
            <a:r>
              <a:rPr lang="en-US" sz="1600">
                <a:solidFill>
                  <a:schemeClr val="bg1"/>
                </a:solidFill>
                <a:latin typeface="Consolas" panose="020B0609020204030204" pitchFamily="49" charset="0"/>
              </a:rPr>
              <a:t>, </a:t>
            </a:r>
            <a:r>
              <a:rPr lang="en-US" sz="1600" err="1">
                <a:solidFill>
                  <a:schemeClr val="bg1"/>
                </a:solidFill>
                <a:latin typeface="Consolas" panose="020B0609020204030204" pitchFamily="49" charset="0"/>
              </a:rPr>
              <a:t>IText</a:t>
            </a:r>
            <a:r>
              <a:rPr lang="en-US" sz="1600">
                <a:solidFill>
                  <a:schemeClr val="bg1"/>
                </a:solidFill>
                <a:latin typeface="Consolas" panose="020B0609020204030204" pitchFamily="49" charset="0"/>
              </a:rPr>
              <a:t> text)</a:t>
            </a:r>
          </a:p>
          <a:p>
            <a:pPr lvl="1"/>
            <a:r>
              <a:rPr lang="en-US" sz="1600">
                <a:solidFill>
                  <a:schemeClr val="bg1"/>
                </a:solidFill>
                <a:latin typeface="Consolas" panose="020B0609020204030204" pitchFamily="49" charset="0"/>
              </a:rPr>
              <a:t>{</a:t>
            </a:r>
          </a:p>
          <a:p>
            <a:pPr lvl="1"/>
            <a:r>
              <a:rPr lang="en-US" sz="1600">
                <a:solidFill>
                  <a:schemeClr val="bg1"/>
                </a:solidFill>
                <a:latin typeface="Consolas" panose="020B0609020204030204" pitchFamily="49" charset="0"/>
              </a:rPr>
              <a:t>     </a:t>
            </a:r>
            <a:r>
              <a:rPr lang="en-US" sz="1600" err="1">
                <a:solidFill>
                  <a:schemeClr val="bg1"/>
                </a:solidFill>
                <a:latin typeface="Consolas" panose="020B0609020204030204" pitchFamily="49" charset="0"/>
              </a:rPr>
              <a:t>textView.Text</a:t>
            </a:r>
            <a:r>
              <a:rPr lang="en-US" sz="1600">
                <a:solidFill>
                  <a:schemeClr val="bg1"/>
                </a:solidFill>
                <a:latin typeface="Consolas" panose="020B0609020204030204" pitchFamily="49" charset="0"/>
              </a:rPr>
              <a:t> = </a:t>
            </a:r>
            <a:r>
              <a:rPr lang="en-US" sz="1600" err="1">
                <a:solidFill>
                  <a:schemeClr val="bg1"/>
                </a:solidFill>
                <a:latin typeface="Consolas" panose="020B0609020204030204" pitchFamily="49" charset="0"/>
              </a:rPr>
              <a:t>text.Text</a:t>
            </a:r>
            <a:r>
              <a:rPr lang="en-US" sz="1600">
                <a:solidFill>
                  <a:schemeClr val="bg1"/>
                </a:solidFill>
                <a:latin typeface="Consolas" panose="020B0609020204030204" pitchFamily="49" charset="0"/>
              </a:rPr>
              <a:t>;</a:t>
            </a:r>
          </a:p>
          <a:p>
            <a:pPr lvl="1"/>
            <a:r>
              <a:rPr lang="en-US" sz="1600">
                <a:solidFill>
                  <a:schemeClr val="bg1"/>
                </a:solidFill>
                <a:latin typeface="Consolas" panose="020B0609020204030204" pitchFamily="49" charset="0"/>
              </a:rPr>
              <a:t>}</a:t>
            </a:r>
            <a:endParaRPr lang="en-US">
              <a:solidFill>
                <a:schemeClr val="bg1"/>
              </a:solidFill>
            </a:endParaRPr>
          </a:p>
        </p:txBody>
      </p:sp>
      <p:sp>
        <p:nvSpPr>
          <p:cNvPr id="8" name="TextBox 7">
            <a:extLst>
              <a:ext uri="{FF2B5EF4-FFF2-40B4-BE49-F238E27FC236}">
                <a16:creationId xmlns:a16="http://schemas.microsoft.com/office/drawing/2014/main" id="{F6DD9AB0-6561-47FC-A0B5-1B227A22BEED}"/>
              </a:ext>
            </a:extLst>
          </p:cNvPr>
          <p:cNvSpPr txBox="1"/>
          <p:nvPr/>
        </p:nvSpPr>
        <p:spPr>
          <a:xfrm>
            <a:off x="588263" y="4872970"/>
            <a:ext cx="11018520" cy="1754326"/>
          </a:xfrm>
          <a:prstGeom prst="rect">
            <a:avLst/>
          </a:prstGeom>
          <a:solidFill>
            <a:schemeClr val="accent6">
              <a:lumMod val="50000"/>
            </a:schemeClr>
          </a:solidFill>
        </p:spPr>
        <p:txBody>
          <a:bodyPr wrap="square">
            <a:spAutoFit/>
          </a:bodyPr>
          <a:lstStyle/>
          <a:p>
            <a:r>
              <a:rPr lang="en-US" sz="1800">
                <a:solidFill>
                  <a:schemeClr val="bg1"/>
                </a:solidFill>
                <a:latin typeface="Consolas" panose="020B0609020204030204" pitchFamily="49" charset="0"/>
              </a:rPr>
              <a:t>public partial class </a:t>
            </a:r>
            <a:r>
              <a:rPr lang="en-US" sz="1800" err="1">
                <a:solidFill>
                  <a:schemeClr val="bg1"/>
                </a:solidFill>
                <a:latin typeface="Consolas" panose="020B0609020204030204" pitchFamily="49" charset="0"/>
              </a:rPr>
              <a:t>LabelHandler</a:t>
            </a:r>
            <a:endParaRPr lang="en-US" sz="1800">
              <a:solidFill>
                <a:schemeClr val="bg1"/>
              </a:solidFill>
              <a:latin typeface="Consolas" panose="020B0609020204030204" pitchFamily="49" charset="0"/>
            </a:endParaRPr>
          </a:p>
          <a:p>
            <a:r>
              <a:rPr lang="en-US" sz="1800">
                <a:solidFill>
                  <a:schemeClr val="bg1"/>
                </a:solidFill>
                <a:latin typeface="Consolas" panose="020B0609020204030204" pitchFamily="49" charset="0"/>
              </a:rPr>
              <a:t>{</a:t>
            </a:r>
          </a:p>
          <a:p>
            <a:pPr lvl="1"/>
            <a:r>
              <a:rPr lang="en-US" sz="1800">
                <a:solidFill>
                  <a:schemeClr val="bg1"/>
                </a:solidFill>
                <a:latin typeface="Consolas" panose="020B0609020204030204" pitchFamily="49" charset="0"/>
              </a:rPr>
              <a:t>public static </a:t>
            </a:r>
            <a:r>
              <a:rPr lang="en-US" sz="1800" err="1">
                <a:solidFill>
                  <a:schemeClr val="bg1"/>
                </a:solidFill>
                <a:latin typeface="Consolas" panose="020B0609020204030204" pitchFamily="49" charset="0"/>
              </a:rPr>
              <a:t>PropertyMapper</a:t>
            </a:r>
            <a:r>
              <a:rPr lang="en-US" sz="1800">
                <a:solidFill>
                  <a:schemeClr val="bg1"/>
                </a:solidFill>
                <a:latin typeface="Consolas" panose="020B0609020204030204" pitchFamily="49" charset="0"/>
              </a:rPr>
              <a:t>&lt;</a:t>
            </a:r>
            <a:r>
              <a:rPr lang="en-US" sz="1800" err="1">
                <a:solidFill>
                  <a:schemeClr val="bg1"/>
                </a:solidFill>
                <a:latin typeface="Consolas" panose="020B0609020204030204" pitchFamily="49" charset="0"/>
              </a:rPr>
              <a:t>ILabel</a:t>
            </a:r>
            <a:r>
              <a:rPr lang="en-US" sz="1800">
                <a:solidFill>
                  <a:schemeClr val="bg1"/>
                </a:solidFill>
                <a:latin typeface="Consolas" panose="020B0609020204030204" pitchFamily="49" charset="0"/>
              </a:rPr>
              <a:t>&gt; </a:t>
            </a:r>
            <a:r>
              <a:rPr lang="en-US" sz="1800" err="1">
                <a:solidFill>
                  <a:schemeClr val="bg1"/>
                </a:solidFill>
                <a:latin typeface="Consolas" panose="020B0609020204030204" pitchFamily="49" charset="0"/>
              </a:rPr>
              <a:t>LabelMapper</a:t>
            </a:r>
            <a:r>
              <a:rPr lang="en-US" sz="1800">
                <a:solidFill>
                  <a:schemeClr val="bg1"/>
                </a:solidFill>
                <a:latin typeface="Consolas" panose="020B0609020204030204" pitchFamily="49" charset="0"/>
              </a:rPr>
              <a:t> = </a:t>
            </a:r>
          </a:p>
          <a:p>
            <a:pPr lvl="1"/>
            <a:r>
              <a:rPr lang="en-US" sz="1800">
                <a:solidFill>
                  <a:schemeClr val="bg1"/>
                </a:solidFill>
                <a:latin typeface="Consolas" panose="020B0609020204030204" pitchFamily="49" charset="0"/>
              </a:rPr>
              <a:t>	new </a:t>
            </a:r>
            <a:r>
              <a:rPr lang="en-US" sz="1800" err="1">
                <a:solidFill>
                  <a:schemeClr val="bg1"/>
                </a:solidFill>
                <a:latin typeface="Consolas" panose="020B0609020204030204" pitchFamily="49" charset="0"/>
              </a:rPr>
              <a:t>PropertyMapper</a:t>
            </a:r>
            <a:r>
              <a:rPr lang="en-US" sz="1800">
                <a:solidFill>
                  <a:schemeClr val="bg1"/>
                </a:solidFill>
                <a:latin typeface="Consolas" panose="020B0609020204030204" pitchFamily="49" charset="0"/>
              </a:rPr>
              <a:t>&lt;</a:t>
            </a:r>
            <a:r>
              <a:rPr lang="en-US" sz="1800" err="1">
                <a:solidFill>
                  <a:schemeClr val="bg1"/>
                </a:solidFill>
                <a:latin typeface="Consolas" panose="020B0609020204030204" pitchFamily="49" charset="0"/>
              </a:rPr>
              <a:t>ILabel</a:t>
            </a:r>
            <a:r>
              <a:rPr lang="en-US" sz="1800">
                <a:solidFill>
                  <a:schemeClr val="bg1"/>
                </a:solidFill>
                <a:latin typeface="Consolas" panose="020B0609020204030204" pitchFamily="49" charset="0"/>
              </a:rPr>
              <a:t>&gt;(</a:t>
            </a:r>
            <a:r>
              <a:rPr lang="en-US" sz="1800" err="1">
                <a:solidFill>
                  <a:schemeClr val="bg1"/>
                </a:solidFill>
                <a:latin typeface="Consolas" panose="020B0609020204030204" pitchFamily="49" charset="0"/>
              </a:rPr>
              <a:t>ViewHandler.ViewMapper</a:t>
            </a:r>
            <a:r>
              <a:rPr lang="en-US" sz="1800">
                <a:solidFill>
                  <a:schemeClr val="bg1"/>
                </a:solidFill>
                <a:latin typeface="Consolas" panose="020B0609020204030204" pitchFamily="49" charset="0"/>
              </a:rPr>
              <a:t>)</a:t>
            </a:r>
          </a:p>
          <a:p>
            <a:pPr lvl="1"/>
            <a:r>
              <a:rPr lang="en-US" sz="1800">
                <a:solidFill>
                  <a:schemeClr val="bg1"/>
                </a:solidFill>
                <a:latin typeface="Consolas" panose="020B0609020204030204" pitchFamily="49" charset="0"/>
              </a:rPr>
              <a:t>	{</a:t>
            </a:r>
          </a:p>
          <a:p>
            <a:pPr lvl="1"/>
            <a:r>
              <a:rPr lang="en-US" sz="1800">
                <a:solidFill>
                  <a:schemeClr val="bg1"/>
                </a:solidFill>
                <a:latin typeface="Consolas" panose="020B0609020204030204" pitchFamily="49" charset="0"/>
              </a:rPr>
              <a:t>		[</a:t>
            </a:r>
            <a:r>
              <a:rPr lang="en-US" sz="1800" err="1">
                <a:solidFill>
                  <a:schemeClr val="bg1"/>
                </a:solidFill>
                <a:latin typeface="Consolas" panose="020B0609020204030204" pitchFamily="49" charset="0"/>
              </a:rPr>
              <a:t>nameof</a:t>
            </a:r>
            <a:r>
              <a:rPr lang="en-US" sz="1800">
                <a:solidFill>
                  <a:schemeClr val="bg1"/>
                </a:solidFill>
                <a:latin typeface="Consolas" panose="020B0609020204030204" pitchFamily="49" charset="0"/>
              </a:rPr>
              <a:t>(</a:t>
            </a:r>
            <a:r>
              <a:rPr lang="en-US" sz="1800" err="1">
                <a:solidFill>
                  <a:schemeClr val="bg1"/>
                </a:solidFill>
                <a:latin typeface="Consolas" panose="020B0609020204030204" pitchFamily="49" charset="0"/>
              </a:rPr>
              <a:t>ILabel.Text</a:t>
            </a:r>
            <a:r>
              <a:rPr lang="en-US" sz="1800">
                <a:solidFill>
                  <a:schemeClr val="bg1"/>
                </a:solidFill>
                <a:latin typeface="Consolas" panose="020B0609020204030204" pitchFamily="49" charset="0"/>
              </a:rPr>
              <a:t>)] = </a:t>
            </a:r>
            <a:r>
              <a:rPr lang="en-US" sz="1800" err="1">
                <a:solidFill>
                  <a:schemeClr val="bg1"/>
                </a:solidFill>
                <a:latin typeface="Consolas" panose="020B0609020204030204" pitchFamily="49" charset="0"/>
              </a:rPr>
              <a:t>MapPropertyText</a:t>
            </a:r>
            <a:r>
              <a:rPr lang="en-US" sz="1800">
                <a:solidFill>
                  <a:schemeClr val="bg1"/>
                </a:solidFill>
                <a:latin typeface="Consolas" panose="020B0609020204030204" pitchFamily="49" charset="0"/>
              </a:rPr>
              <a:t>,</a:t>
            </a:r>
            <a:endParaRPr lang="en-US">
              <a:solidFill>
                <a:schemeClr val="bg1"/>
              </a:solidFill>
            </a:endParaRPr>
          </a:p>
        </p:txBody>
      </p:sp>
    </p:spTree>
    <p:extLst>
      <p:ext uri="{BB962C8B-B14F-4D97-AF65-F5344CB8AC3E}">
        <p14:creationId xmlns:p14="http://schemas.microsoft.com/office/powerpoint/2010/main" val="353145987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AE228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B66-6441-4EC4-9E94-43033C2E1B27}"/>
              </a:ext>
            </a:extLst>
          </p:cNvPr>
          <p:cNvSpPr>
            <a:spLocks noGrp="1"/>
          </p:cNvSpPr>
          <p:nvPr>
            <p:ph type="title" idx="4294967295"/>
          </p:nvPr>
        </p:nvSpPr>
        <p:spPr>
          <a:xfrm>
            <a:off x="1201163" y="2889362"/>
            <a:ext cx="9167503" cy="2172120"/>
          </a:xfrm>
        </p:spPr>
        <p:txBody>
          <a:bodyPr>
            <a:normAutofit/>
          </a:bodyPr>
          <a:lstStyle/>
          <a:p>
            <a:r>
              <a:rPr lang="en-US" sz="7058" dirty="0">
                <a:latin typeface="Segoe UI Semibold"/>
                <a:cs typeface="Segoe UI Semibold"/>
              </a:rPr>
              <a:t>DEMO: Renderers VS Handlers</a:t>
            </a:r>
            <a:endParaRPr lang="en-US" sz="7007" dirty="0">
              <a:cs typeface="Segoe UI"/>
            </a:endParaRPr>
          </a:p>
        </p:txBody>
      </p:sp>
    </p:spTree>
    <p:extLst>
      <p:ext uri="{BB962C8B-B14F-4D97-AF65-F5344CB8AC3E}">
        <p14:creationId xmlns:p14="http://schemas.microsoft.com/office/powerpoint/2010/main" val="158256381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tibilog.files.wordpress.com/2012/11/hands-up.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85855" y="2836357"/>
            <a:ext cx="7020291" cy="4021643"/>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txBox="1">
            <a:spLocks/>
          </p:cNvSpPr>
          <p:nvPr/>
        </p:nvSpPr>
        <p:spPr>
          <a:xfrm>
            <a:off x="768382" y="1400251"/>
            <a:ext cx="10971244" cy="1193631"/>
          </a:xfrm>
          <a:prstGeom prst="rect">
            <a:avLst/>
          </a:prstGeom>
        </p:spPr>
        <p:txBody>
          <a:bodyPr vert="horz" lIns="121903" tIns="60952" rIns="121903" bIns="60952"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7842" spc="-400" dirty="0">
                <a:solidFill>
                  <a:schemeClr val="accent2">
                    <a:lumMod val="75000"/>
                  </a:schemeClr>
                </a:solidFill>
              </a:rPr>
              <a:t>¡No dudéis en preguntar!</a:t>
            </a:r>
          </a:p>
        </p:txBody>
      </p:sp>
    </p:spTree>
    <p:extLst>
      <p:ext uri="{BB962C8B-B14F-4D97-AF65-F5344CB8AC3E}">
        <p14:creationId xmlns:p14="http://schemas.microsoft.com/office/powerpoint/2010/main" val="5120885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250571-064F-7B40-89CF-0E3DFA6A7730}"/>
              </a:ext>
            </a:extLst>
          </p:cNvPr>
          <p:cNvSpPr>
            <a:spLocks noGrp="1"/>
          </p:cNvSpPr>
          <p:nvPr>
            <p:ph type="title"/>
          </p:nvPr>
        </p:nvSpPr>
        <p:spPr>
          <a:xfrm>
            <a:off x="588263" y="497541"/>
            <a:ext cx="11018520" cy="1107996"/>
          </a:xfrm>
        </p:spPr>
        <p:txBody>
          <a:bodyPr/>
          <a:lstStyle/>
          <a:p>
            <a:r>
              <a:rPr lang="es-ES" dirty="0"/>
              <a:t>.NET MAUI e inyección de dependencias</a:t>
            </a:r>
            <a:br>
              <a:rPr lang="es-ES" dirty="0"/>
            </a:br>
            <a:endParaRPr lang="es-ES" dirty="0"/>
          </a:p>
        </p:txBody>
      </p:sp>
      <p:sp>
        <p:nvSpPr>
          <p:cNvPr id="5" name="TextBox 7">
            <a:extLst>
              <a:ext uri="{FF2B5EF4-FFF2-40B4-BE49-F238E27FC236}">
                <a16:creationId xmlns:a16="http://schemas.microsoft.com/office/drawing/2014/main" id="{87F21A75-E8C9-C64E-9035-CEFC1F7344A5}"/>
              </a:ext>
            </a:extLst>
          </p:cNvPr>
          <p:cNvSpPr txBox="1"/>
          <p:nvPr/>
        </p:nvSpPr>
        <p:spPr>
          <a:xfrm>
            <a:off x="585217" y="1243570"/>
            <a:ext cx="10575234" cy="4801314"/>
          </a:xfrm>
          <a:prstGeom prst="rect">
            <a:avLst/>
          </a:prstGeom>
          <a:noFill/>
        </p:spPr>
        <p:txBody>
          <a:bodyPr wrap="square">
            <a:spAutoFit/>
          </a:bodyPr>
          <a:lstStyle/>
          <a:p>
            <a:r>
              <a:rPr lang="es-ES" dirty="0"/>
              <a:t>.NET MAUI usará un concepto de </a:t>
            </a:r>
            <a:r>
              <a:rPr lang="es-ES" b="1" dirty="0"/>
              <a:t>Host</a:t>
            </a:r>
            <a:r>
              <a:rPr lang="es-ES" dirty="0"/>
              <a:t> similar al existente en otros </a:t>
            </a:r>
            <a:r>
              <a:rPr lang="es-ES" dirty="0" err="1"/>
              <a:t>frameworks</a:t>
            </a:r>
            <a:r>
              <a:rPr lang="es-ES" dirty="0"/>
              <a:t> como ASP.NET. Esto permitirá usar los contenedores y proveedores para nuestros </a:t>
            </a:r>
            <a:r>
              <a:rPr lang="es-ES" dirty="0" err="1"/>
              <a:t>Handlers</a:t>
            </a:r>
            <a:r>
              <a:rPr lang="es-ES" dirty="0"/>
              <a:t>, así como configurar con el archivo de configuración de la aplicación, u otras características como el ciclo de vida y los servicios integrados, las extensiones de registro, etc. </a:t>
            </a:r>
          </a:p>
          <a:p>
            <a:endParaRPr lang="es-ES" dirty="0">
              <a:effectLst/>
            </a:endParaRPr>
          </a:p>
          <a:p>
            <a:r>
              <a:rPr lang="es-ES" dirty="0">
                <a:effectLst/>
              </a:rPr>
              <a:t>El </a:t>
            </a:r>
            <a:r>
              <a:rPr lang="es-ES" dirty="0" err="1">
                <a:effectLst/>
              </a:rPr>
              <a:t>AppBuilder</a:t>
            </a:r>
            <a:r>
              <a:rPr lang="es-ES" dirty="0">
                <a:effectLst/>
              </a:rPr>
              <a:t> estará oculto por defecto, pero permitiremos editarlo. De esta forma, puede ampliarlo registrando servicios nativos, configurar </a:t>
            </a:r>
            <a:r>
              <a:rPr lang="es-ES" dirty="0" err="1">
                <a:effectLst/>
              </a:rPr>
              <a:t>logging</a:t>
            </a:r>
            <a:r>
              <a:rPr lang="es-ES" dirty="0">
                <a:effectLst/>
              </a:rPr>
              <a:t>, registrar nuevos </a:t>
            </a:r>
            <a:r>
              <a:rPr lang="es-ES" dirty="0" err="1">
                <a:effectLst/>
              </a:rPr>
              <a:t>Handlers</a:t>
            </a:r>
            <a:r>
              <a:rPr lang="es-ES" dirty="0">
                <a:effectLst/>
              </a:rPr>
              <a:t>. </a:t>
            </a:r>
          </a:p>
          <a:p>
            <a:endParaRPr lang="es-ES" dirty="0"/>
          </a:p>
          <a:p>
            <a:endParaRPr lang="es-ES" dirty="0">
              <a:effectLst/>
            </a:endParaRPr>
          </a:p>
          <a:p>
            <a:endParaRPr lang="es-ES" dirty="0"/>
          </a:p>
          <a:p>
            <a:endParaRPr lang="es-ES" dirty="0">
              <a:effectLst/>
            </a:endParaRPr>
          </a:p>
          <a:p>
            <a:endParaRPr lang="es-ES" dirty="0"/>
          </a:p>
          <a:p>
            <a:endParaRPr lang="es-ES" dirty="0">
              <a:effectLst/>
            </a:endParaRPr>
          </a:p>
          <a:p>
            <a:endParaRPr lang="es-ES" dirty="0"/>
          </a:p>
          <a:p>
            <a:endParaRPr lang="es-ES" dirty="0">
              <a:effectLst/>
            </a:endParaRPr>
          </a:p>
          <a:p>
            <a:endParaRPr lang="es-ES" dirty="0"/>
          </a:p>
          <a:p>
            <a:r>
              <a:rPr lang="es-ES" dirty="0">
                <a:effectLst/>
              </a:rPr>
              <a:t>En .NET MAUI, vamos a utilizar Microsoft </a:t>
            </a:r>
            <a:r>
              <a:rPr lang="es-ES" dirty="0" err="1">
                <a:effectLst/>
              </a:rPr>
              <a:t>Dependency</a:t>
            </a:r>
            <a:r>
              <a:rPr lang="es-ES" dirty="0">
                <a:effectLst/>
              </a:rPr>
              <a:t> </a:t>
            </a:r>
            <a:r>
              <a:rPr lang="es-ES" dirty="0" err="1">
                <a:effectLst/>
              </a:rPr>
              <a:t>Injection</a:t>
            </a:r>
            <a:r>
              <a:rPr lang="es-ES" dirty="0">
                <a:effectLst/>
              </a:rPr>
              <a:t> para registrar </a:t>
            </a:r>
            <a:r>
              <a:rPr lang="es-ES" dirty="0" err="1">
                <a:effectLst/>
              </a:rPr>
              <a:t>Handlers</a:t>
            </a:r>
            <a:r>
              <a:rPr lang="es-ES" dirty="0">
                <a:effectLst/>
              </a:rPr>
              <a:t> personalizados. </a:t>
            </a:r>
            <a:endParaRPr lang="en-US" sz="1800" b="1" dirty="0"/>
          </a:p>
        </p:txBody>
      </p:sp>
      <p:sp>
        <p:nvSpPr>
          <p:cNvPr id="6" name="Rectángulo 5">
            <a:extLst>
              <a:ext uri="{FF2B5EF4-FFF2-40B4-BE49-F238E27FC236}">
                <a16:creationId xmlns:a16="http://schemas.microsoft.com/office/drawing/2014/main" id="{CC55A20B-DE0D-F34A-BD67-29FFC6571286}"/>
              </a:ext>
            </a:extLst>
          </p:cNvPr>
          <p:cNvSpPr/>
          <p:nvPr/>
        </p:nvSpPr>
        <p:spPr>
          <a:xfrm>
            <a:off x="642013" y="3493242"/>
            <a:ext cx="10907973" cy="1722010"/>
          </a:xfrm>
          <a:prstGeom prst="rect">
            <a:avLst/>
          </a:prstGeom>
          <a:solidFill>
            <a:schemeClr val="accent6">
              <a:lumMod val="50000"/>
            </a:schemeClr>
          </a:solidFill>
        </p:spPr>
        <p:txBody>
          <a:bodyPr wrap="square">
            <a:spAutoFit/>
          </a:bodyPr>
          <a:lstStyle/>
          <a:p>
            <a:r>
              <a:rPr lang="es-ES" dirty="0" err="1">
                <a:solidFill>
                  <a:schemeClr val="bg1"/>
                </a:solidFill>
                <a:latin typeface="Consolas" panose="020B0609020204030204" pitchFamily="49" charset="0"/>
                <a:cs typeface="Consolas" panose="020B0609020204030204" pitchFamily="49" charset="0"/>
              </a:rPr>
              <a:t>var</a:t>
            </a:r>
            <a:r>
              <a:rPr lang="es-ES" dirty="0">
                <a:solidFill>
                  <a:schemeClr val="bg1"/>
                </a:solidFill>
                <a:latin typeface="Consolas" panose="020B0609020204030204" pitchFamily="49" charset="0"/>
                <a:cs typeface="Consolas" panose="020B0609020204030204" pitchFamily="49" charset="0"/>
              </a:rPr>
              <a:t> (</a:t>
            </a:r>
            <a:r>
              <a:rPr lang="es-ES" dirty="0" err="1">
                <a:solidFill>
                  <a:schemeClr val="bg1"/>
                </a:solidFill>
                <a:latin typeface="Consolas" panose="020B0609020204030204" pitchFamily="49" charset="0"/>
                <a:cs typeface="Consolas" panose="020B0609020204030204" pitchFamily="49" charset="0"/>
              </a:rPr>
              <a:t>host,app</a:t>
            </a:r>
            <a:r>
              <a:rPr lang="es-ES" dirty="0">
                <a:solidFill>
                  <a:schemeClr val="bg1"/>
                </a:solidFill>
                <a:latin typeface="Consolas" panose="020B0609020204030204" pitchFamily="49" charset="0"/>
                <a:cs typeface="Consolas" panose="020B0609020204030204" pitchFamily="49" charset="0"/>
              </a:rPr>
              <a:t>) = </a:t>
            </a:r>
            <a:r>
              <a:rPr lang="es-ES" dirty="0" err="1">
                <a:solidFill>
                  <a:schemeClr val="bg1"/>
                </a:solidFill>
                <a:latin typeface="Consolas" panose="020B0609020204030204" pitchFamily="49" charset="0"/>
                <a:cs typeface="Consolas" panose="020B0609020204030204" pitchFamily="49" charset="0"/>
              </a:rPr>
              <a:t>App.CreateDefaultBuilder</a:t>
            </a:r>
            <a:r>
              <a:rPr lang="es-ES" dirty="0">
                <a:solidFill>
                  <a:schemeClr val="bg1"/>
                </a:solidFill>
                <a:latin typeface="Consolas" panose="020B0609020204030204" pitchFamily="49" charset="0"/>
                <a:cs typeface="Consolas" panose="020B0609020204030204" pitchFamily="49" charset="0"/>
              </a:rPr>
              <a:t>()</a:t>
            </a:r>
          </a:p>
          <a:p>
            <a:r>
              <a:rPr lang="es-ES" dirty="0">
                <a:solidFill>
                  <a:schemeClr val="bg1"/>
                </a:solidFill>
                <a:latin typeface="Consolas" panose="020B0609020204030204" pitchFamily="49" charset="0"/>
                <a:cs typeface="Consolas" panose="020B0609020204030204" pitchFamily="49" charset="0"/>
              </a:rPr>
              <a:t>    .</a:t>
            </a:r>
            <a:r>
              <a:rPr lang="es-ES" dirty="0" err="1">
                <a:solidFill>
                  <a:schemeClr val="bg1"/>
                </a:solidFill>
                <a:latin typeface="Consolas" panose="020B0609020204030204" pitchFamily="49" charset="0"/>
                <a:cs typeface="Consolas" panose="020B0609020204030204" pitchFamily="49" charset="0"/>
              </a:rPr>
              <a:t>RegisterHandler</a:t>
            </a:r>
            <a:r>
              <a:rPr lang="es-ES" dirty="0">
                <a:solidFill>
                  <a:schemeClr val="bg1"/>
                </a:solidFill>
                <a:latin typeface="Consolas" panose="020B0609020204030204" pitchFamily="49" charset="0"/>
                <a:cs typeface="Consolas" panose="020B0609020204030204" pitchFamily="49" charset="0"/>
              </a:rPr>
              <a:t>&lt;</a:t>
            </a:r>
            <a:r>
              <a:rPr lang="es-ES" dirty="0" err="1">
                <a:solidFill>
                  <a:schemeClr val="bg1"/>
                </a:solidFill>
                <a:latin typeface="Consolas" panose="020B0609020204030204" pitchFamily="49" charset="0"/>
                <a:cs typeface="Consolas" panose="020B0609020204030204" pitchFamily="49" charset="0"/>
              </a:rPr>
              <a:t>IButton</a:t>
            </a:r>
            <a:r>
              <a:rPr lang="es-ES" dirty="0">
                <a:solidFill>
                  <a:schemeClr val="bg1"/>
                </a:solidFill>
                <a:latin typeface="Consolas" panose="020B0609020204030204" pitchFamily="49" charset="0"/>
                <a:cs typeface="Consolas" panose="020B0609020204030204" pitchFamily="49" charset="0"/>
              </a:rPr>
              <a:t>, </a:t>
            </a:r>
            <a:r>
              <a:rPr lang="es-ES" dirty="0" err="1">
                <a:solidFill>
                  <a:schemeClr val="bg1"/>
                </a:solidFill>
                <a:latin typeface="Consolas" panose="020B0609020204030204" pitchFamily="49" charset="0"/>
                <a:cs typeface="Consolas" panose="020B0609020204030204" pitchFamily="49" charset="0"/>
              </a:rPr>
              <a:t>CustomHandlers.CustomPinkTextButtonHandler</a:t>
            </a:r>
            <a:r>
              <a:rPr lang="es-ES" dirty="0">
                <a:solidFill>
                  <a:schemeClr val="bg1"/>
                </a:solidFill>
                <a:latin typeface="Consolas" panose="020B0609020204030204" pitchFamily="49" charset="0"/>
                <a:cs typeface="Consolas" panose="020B0609020204030204" pitchFamily="49" charset="0"/>
              </a:rPr>
              <a:t>&gt;()   </a:t>
            </a:r>
          </a:p>
          <a:p>
            <a:r>
              <a:rPr lang="es-ES" dirty="0">
                <a:solidFill>
                  <a:schemeClr val="bg1"/>
                </a:solidFill>
                <a:latin typeface="Consolas" panose="020B0609020204030204" pitchFamily="49" charset="0"/>
                <a:cs typeface="Consolas" panose="020B0609020204030204" pitchFamily="49" charset="0"/>
              </a:rPr>
              <a:t>    .</a:t>
            </a:r>
            <a:r>
              <a:rPr lang="es-ES" dirty="0" err="1">
                <a:solidFill>
                  <a:schemeClr val="bg1"/>
                </a:solidFill>
                <a:latin typeface="Consolas" panose="020B0609020204030204" pitchFamily="49" charset="0"/>
                <a:cs typeface="Consolas" panose="020B0609020204030204" pitchFamily="49" charset="0"/>
              </a:rPr>
              <a:t>ConfigureServices</a:t>
            </a:r>
            <a:r>
              <a:rPr lang="es-ES" dirty="0">
                <a:solidFill>
                  <a:schemeClr val="bg1"/>
                </a:solidFill>
                <a:latin typeface="Consolas" panose="020B0609020204030204" pitchFamily="49" charset="0"/>
                <a:cs typeface="Consolas" panose="020B0609020204030204" pitchFamily="49" charset="0"/>
              </a:rPr>
              <a:t>(</a:t>
            </a:r>
            <a:r>
              <a:rPr lang="es-ES" dirty="0" err="1">
                <a:solidFill>
                  <a:schemeClr val="bg1"/>
                </a:solidFill>
                <a:latin typeface="Consolas" panose="020B0609020204030204" pitchFamily="49" charset="0"/>
                <a:cs typeface="Consolas" panose="020B0609020204030204" pitchFamily="49" charset="0"/>
              </a:rPr>
              <a:t>ConfigureExtraServices</a:t>
            </a:r>
            <a:r>
              <a:rPr lang="es-ES" dirty="0">
                <a:solidFill>
                  <a:schemeClr val="bg1"/>
                </a:solidFill>
                <a:latin typeface="Consolas" panose="020B0609020204030204" pitchFamily="49" charset="0"/>
                <a:cs typeface="Consolas" panose="020B0609020204030204" pitchFamily="49" charset="0"/>
              </a:rPr>
              <a:t>) </a:t>
            </a:r>
          </a:p>
          <a:p>
            <a:r>
              <a:rPr lang="es-ES" dirty="0">
                <a:solidFill>
                  <a:schemeClr val="bg1"/>
                </a:solidFill>
                <a:latin typeface="Consolas" panose="020B0609020204030204" pitchFamily="49" charset="0"/>
                <a:cs typeface="Consolas" panose="020B0609020204030204" pitchFamily="49" charset="0"/>
              </a:rPr>
              <a:t>    .</a:t>
            </a:r>
            <a:r>
              <a:rPr lang="es-ES" dirty="0" err="1">
                <a:solidFill>
                  <a:schemeClr val="bg1"/>
                </a:solidFill>
                <a:latin typeface="Consolas" panose="020B0609020204030204" pitchFamily="49" charset="0"/>
                <a:cs typeface="Consolas" panose="020B0609020204030204" pitchFamily="49" charset="0"/>
              </a:rPr>
              <a:t>Init</a:t>
            </a:r>
            <a:r>
              <a:rPr lang="es-ES" dirty="0">
                <a:solidFill>
                  <a:schemeClr val="bg1"/>
                </a:solidFill>
                <a:latin typeface="Consolas" panose="020B0609020204030204" pitchFamily="49" charset="0"/>
                <a:cs typeface="Consolas" panose="020B0609020204030204" pitchFamily="49" charset="0"/>
              </a:rPr>
              <a:t>&lt;</a:t>
            </a:r>
            <a:r>
              <a:rPr lang="es-ES" dirty="0" err="1">
                <a:solidFill>
                  <a:schemeClr val="bg1"/>
                </a:solidFill>
                <a:latin typeface="Consolas" panose="020B0609020204030204" pitchFamily="49" charset="0"/>
                <a:cs typeface="Consolas" panose="020B0609020204030204" pitchFamily="49" charset="0"/>
              </a:rPr>
              <a:t>MyApp</a:t>
            </a:r>
            <a:r>
              <a:rPr lang="es-ES" dirty="0">
                <a:solidFill>
                  <a:schemeClr val="bg1"/>
                </a:solidFill>
                <a:latin typeface="Consolas" panose="020B0609020204030204" pitchFamily="49" charset="0"/>
                <a:cs typeface="Consolas" panose="020B0609020204030204" pitchFamily="49" charset="0"/>
              </a:rPr>
              <a:t>&gt;(); </a:t>
            </a:r>
          </a:p>
          <a:p>
            <a:r>
              <a:rPr lang="es-ES" dirty="0">
                <a:solidFill>
                  <a:schemeClr val="bg1"/>
                </a:solidFill>
                <a:latin typeface="Consolas" panose="020B0609020204030204" pitchFamily="49" charset="0"/>
                <a:cs typeface="Consolas" panose="020B0609020204030204" pitchFamily="49" charset="0"/>
              </a:rPr>
              <a:t>    </a:t>
            </a:r>
          </a:p>
          <a:p>
            <a:r>
              <a:rPr lang="es-ES" dirty="0" err="1">
                <a:solidFill>
                  <a:schemeClr val="bg1"/>
                </a:solidFill>
                <a:latin typeface="Consolas" panose="020B0609020204030204" pitchFamily="49" charset="0"/>
                <a:cs typeface="Consolas" panose="020B0609020204030204" pitchFamily="49" charset="0"/>
              </a:rPr>
              <a:t>var</a:t>
            </a:r>
            <a:r>
              <a:rPr lang="es-ES" dirty="0">
                <a:solidFill>
                  <a:schemeClr val="bg1"/>
                </a:solidFill>
                <a:latin typeface="Consolas" panose="020B0609020204030204" pitchFamily="49" charset="0"/>
                <a:cs typeface="Consolas" panose="020B0609020204030204" pitchFamily="49" charset="0"/>
              </a:rPr>
              <a:t> page = </a:t>
            </a:r>
            <a:r>
              <a:rPr lang="es-ES" dirty="0" err="1">
                <a:solidFill>
                  <a:schemeClr val="bg1"/>
                </a:solidFill>
                <a:latin typeface="Consolas" panose="020B0609020204030204" pitchFamily="49" charset="0"/>
                <a:cs typeface="Consolas" panose="020B0609020204030204" pitchFamily="49" charset="0"/>
              </a:rPr>
              <a:t>app.GetStartup</a:t>
            </a:r>
            <a:r>
              <a:rPr lang="es-ES" dirty="0">
                <a:solidFill>
                  <a:schemeClr val="bg1"/>
                </a:solidFill>
                <a:latin typeface="Consolas" panose="020B0609020204030204" pitchFamily="49" charset="0"/>
                <a:cs typeface="Consolas" panose="020B0609020204030204" pitchFamily="49" charset="0"/>
              </a:rPr>
              <a:t>()</a:t>
            </a:r>
          </a:p>
        </p:txBody>
      </p:sp>
      <p:sp>
        <p:nvSpPr>
          <p:cNvPr id="7" name="Rectángulo 6">
            <a:extLst>
              <a:ext uri="{FF2B5EF4-FFF2-40B4-BE49-F238E27FC236}">
                <a16:creationId xmlns:a16="http://schemas.microsoft.com/office/drawing/2014/main" id="{C649F10D-3BF3-AD45-A2C9-386F150AACD4}"/>
              </a:ext>
            </a:extLst>
          </p:cNvPr>
          <p:cNvSpPr/>
          <p:nvPr/>
        </p:nvSpPr>
        <p:spPr>
          <a:xfrm>
            <a:off x="3262756" y="6279517"/>
            <a:ext cx="5767476" cy="369332"/>
          </a:xfrm>
          <a:prstGeom prst="rect">
            <a:avLst/>
          </a:prstGeom>
        </p:spPr>
        <p:txBody>
          <a:bodyPr wrap="none">
            <a:spAutoFit/>
          </a:bodyPr>
          <a:lstStyle/>
          <a:p>
            <a:r>
              <a:rPr lang="es-ES" dirty="0">
                <a:solidFill>
                  <a:schemeClr val="accent5">
                    <a:lumMod val="50000"/>
                  </a:schemeClr>
                </a:solidFill>
              </a:rPr>
              <a:t>https://</a:t>
            </a:r>
            <a:r>
              <a:rPr lang="es-ES" dirty="0" err="1">
                <a:solidFill>
                  <a:schemeClr val="accent5">
                    <a:lumMod val="50000"/>
                  </a:schemeClr>
                </a:solidFill>
              </a:rPr>
              <a:t>github.com</a:t>
            </a:r>
            <a:r>
              <a:rPr lang="es-ES" dirty="0">
                <a:solidFill>
                  <a:schemeClr val="accent5">
                    <a:lumMod val="50000"/>
                  </a:schemeClr>
                </a:solidFill>
              </a:rPr>
              <a:t>/</a:t>
            </a:r>
            <a:r>
              <a:rPr lang="es-ES" dirty="0" err="1">
                <a:solidFill>
                  <a:schemeClr val="accent5">
                    <a:lumMod val="50000"/>
                  </a:schemeClr>
                </a:solidFill>
              </a:rPr>
              <a:t>xamarin</a:t>
            </a:r>
            <a:r>
              <a:rPr lang="es-ES" dirty="0">
                <a:solidFill>
                  <a:schemeClr val="accent5">
                    <a:lumMod val="50000"/>
                  </a:schemeClr>
                </a:solidFill>
              </a:rPr>
              <a:t>/</a:t>
            </a:r>
            <a:r>
              <a:rPr lang="es-ES" dirty="0" err="1">
                <a:solidFill>
                  <a:schemeClr val="accent5">
                    <a:lumMod val="50000"/>
                  </a:schemeClr>
                </a:solidFill>
              </a:rPr>
              <a:t>Xamarin.Forms</a:t>
            </a:r>
            <a:r>
              <a:rPr lang="es-ES" dirty="0">
                <a:solidFill>
                  <a:schemeClr val="accent5">
                    <a:lumMod val="50000"/>
                  </a:schemeClr>
                </a:solidFill>
              </a:rPr>
              <a:t>/</a:t>
            </a:r>
            <a:r>
              <a:rPr lang="es-ES" dirty="0" err="1">
                <a:solidFill>
                  <a:schemeClr val="accent5">
                    <a:lumMod val="50000"/>
                  </a:schemeClr>
                </a:solidFill>
              </a:rPr>
              <a:t>pull</a:t>
            </a:r>
            <a:r>
              <a:rPr lang="es-ES" dirty="0">
                <a:solidFill>
                  <a:schemeClr val="accent5">
                    <a:lumMod val="50000"/>
                  </a:schemeClr>
                </a:solidFill>
              </a:rPr>
              <a:t>/12460</a:t>
            </a:r>
          </a:p>
        </p:txBody>
      </p:sp>
    </p:spTree>
    <p:extLst>
      <p:ext uri="{BB962C8B-B14F-4D97-AF65-F5344CB8AC3E}">
        <p14:creationId xmlns:p14="http://schemas.microsoft.com/office/powerpoint/2010/main" val="197432254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B66-6441-4EC4-9E94-43033C2E1B27}"/>
              </a:ext>
            </a:extLst>
          </p:cNvPr>
          <p:cNvSpPr>
            <a:spLocks noGrp="1"/>
          </p:cNvSpPr>
          <p:nvPr>
            <p:ph type="title" idx="4294967295"/>
          </p:nvPr>
        </p:nvSpPr>
        <p:spPr>
          <a:xfrm>
            <a:off x="1201163" y="2889362"/>
            <a:ext cx="9167503" cy="2172120"/>
          </a:xfrm>
        </p:spPr>
        <p:txBody>
          <a:bodyPr>
            <a:normAutofit/>
          </a:bodyPr>
          <a:lstStyle/>
          <a:p>
            <a:r>
              <a:rPr lang="en-US" sz="7058" dirty="0">
                <a:latin typeface="Segoe UI Semibold"/>
                <a:cs typeface="Segoe UI Semibold"/>
              </a:rPr>
              <a:t>DEMO: </a:t>
            </a:r>
            <a:r>
              <a:rPr lang="en-US" sz="7058" dirty="0" err="1">
                <a:latin typeface="Segoe UI Semibold"/>
                <a:cs typeface="Segoe UI Semibold"/>
              </a:rPr>
              <a:t>Inyección</a:t>
            </a:r>
            <a:r>
              <a:rPr lang="en-US" sz="7058" dirty="0">
                <a:latin typeface="Segoe UI Semibold"/>
                <a:cs typeface="Segoe UI Semibold"/>
              </a:rPr>
              <a:t> de </a:t>
            </a:r>
            <a:r>
              <a:rPr lang="en-US" sz="7058" dirty="0" err="1">
                <a:latin typeface="Segoe UI Semibold"/>
                <a:cs typeface="Segoe UI Semibold"/>
              </a:rPr>
              <a:t>dependencias</a:t>
            </a:r>
            <a:endParaRPr lang="en-US" sz="7007" dirty="0">
              <a:cs typeface="Segoe UI"/>
            </a:endParaRPr>
          </a:p>
        </p:txBody>
      </p:sp>
    </p:spTree>
    <p:extLst>
      <p:ext uri="{BB962C8B-B14F-4D97-AF65-F5344CB8AC3E}">
        <p14:creationId xmlns:p14="http://schemas.microsoft.com/office/powerpoint/2010/main" val="3845141434"/>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6">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B66-6441-4EC4-9E94-43033C2E1B27}"/>
              </a:ext>
            </a:extLst>
          </p:cNvPr>
          <p:cNvSpPr>
            <a:spLocks noGrp="1"/>
          </p:cNvSpPr>
          <p:nvPr>
            <p:ph type="title" idx="4294967295"/>
          </p:nvPr>
        </p:nvSpPr>
        <p:spPr>
          <a:xfrm>
            <a:off x="1201163" y="2889362"/>
            <a:ext cx="9167503" cy="2172120"/>
          </a:xfrm>
        </p:spPr>
        <p:txBody>
          <a:bodyPr>
            <a:normAutofit/>
          </a:bodyPr>
          <a:lstStyle/>
          <a:p>
            <a:r>
              <a:rPr lang="en-US" sz="7058" dirty="0">
                <a:latin typeface="Segoe UI Semibold"/>
                <a:cs typeface="Segoe UI Semibold"/>
              </a:rPr>
              <a:t>Experimental</a:t>
            </a:r>
            <a:endParaRPr lang="en-US" sz="7007" dirty="0">
              <a:cs typeface="Segoe UI"/>
            </a:endParaRPr>
          </a:p>
        </p:txBody>
      </p:sp>
    </p:spTree>
    <p:extLst>
      <p:ext uri="{BB962C8B-B14F-4D97-AF65-F5344CB8AC3E}">
        <p14:creationId xmlns:p14="http://schemas.microsoft.com/office/powerpoint/2010/main" val="2419125099"/>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48136-CD00-2640-BCC8-D21180F9D9EB}"/>
              </a:ext>
            </a:extLst>
          </p:cNvPr>
          <p:cNvSpPr>
            <a:spLocks noGrp="1"/>
          </p:cNvSpPr>
          <p:nvPr>
            <p:ph type="title"/>
          </p:nvPr>
        </p:nvSpPr>
        <p:spPr>
          <a:xfrm>
            <a:off x="269241" y="439367"/>
            <a:ext cx="11655840" cy="899537"/>
          </a:xfrm>
        </p:spPr>
        <p:txBody>
          <a:bodyPr/>
          <a:lstStyle/>
          <a:p>
            <a:r>
              <a:rPr lang="es-ES" dirty="0" err="1">
                <a:solidFill>
                  <a:schemeClr val="tx1">
                    <a:lumMod val="50000"/>
                  </a:schemeClr>
                </a:solidFill>
              </a:rPr>
              <a:t>System.Graphics</a:t>
            </a:r>
            <a:br>
              <a:rPr lang="en-US" dirty="0">
                <a:solidFill>
                  <a:schemeClr val="tx1">
                    <a:lumMod val="50000"/>
                  </a:schemeClr>
                </a:solidFill>
              </a:rPr>
            </a:br>
            <a:endParaRPr lang="en-US" dirty="0">
              <a:solidFill>
                <a:schemeClr val="tx1">
                  <a:lumMod val="50000"/>
                </a:schemeClr>
              </a:solidFill>
              <a:latin typeface="+mn-lt"/>
            </a:endParaRPr>
          </a:p>
        </p:txBody>
      </p:sp>
      <p:sp>
        <p:nvSpPr>
          <p:cNvPr id="3" name="Text Placeholder 2">
            <a:extLst>
              <a:ext uri="{FF2B5EF4-FFF2-40B4-BE49-F238E27FC236}">
                <a16:creationId xmlns:a16="http://schemas.microsoft.com/office/drawing/2014/main" id="{D9BE6CCF-860D-A54B-95C6-E5EB4890E87C}"/>
              </a:ext>
            </a:extLst>
          </p:cNvPr>
          <p:cNvSpPr>
            <a:spLocks noGrp="1"/>
          </p:cNvSpPr>
          <p:nvPr>
            <p:ph type="body" sz="quarter" idx="10"/>
          </p:nvPr>
        </p:nvSpPr>
        <p:spPr>
          <a:xfrm>
            <a:off x="269241" y="1621889"/>
            <a:ext cx="11302370" cy="3442866"/>
          </a:xfrm>
        </p:spPr>
        <p:txBody>
          <a:bodyPr/>
          <a:lstStyle/>
          <a:p>
            <a:r>
              <a:rPr lang="es-ES" dirty="0" err="1"/>
              <a:t>System.Graphics</a:t>
            </a:r>
            <a:r>
              <a:rPr lang="es-ES" dirty="0"/>
              <a:t> es una librería experimental de </a:t>
            </a:r>
            <a:r>
              <a:rPr lang="es-ES" b="1" dirty="0"/>
              <a:t>gráficos</a:t>
            </a:r>
            <a:r>
              <a:rPr lang="es-ES" dirty="0"/>
              <a:t> </a:t>
            </a:r>
            <a:r>
              <a:rPr lang="es-ES" dirty="0" err="1"/>
              <a:t>cross-platform</a:t>
            </a:r>
            <a:r>
              <a:rPr lang="es-ES" dirty="0"/>
              <a:t> para iOS, Android, Windows, </a:t>
            </a:r>
            <a:r>
              <a:rPr lang="es-ES" dirty="0" err="1"/>
              <a:t>macOS</a:t>
            </a:r>
            <a:r>
              <a:rPr lang="es-ES" dirty="0"/>
              <a:t>, </a:t>
            </a:r>
            <a:r>
              <a:rPr lang="es-ES" dirty="0" err="1"/>
              <a:t>Tizen</a:t>
            </a:r>
            <a:r>
              <a:rPr lang="es-ES" dirty="0"/>
              <a:t>, Linux y web escrita en C#. Con esta librería se tiene una API común para permitir compartir código de dibujado entre diferentes plataformas.</a:t>
            </a:r>
            <a:endParaRPr lang="en-US" sz="3200" dirty="0">
              <a:solidFill>
                <a:schemeClr val="tx1">
                  <a:lumMod val="50000"/>
                </a:schemeClr>
              </a:solidFill>
            </a:endParaRPr>
          </a:p>
        </p:txBody>
      </p:sp>
      <p:sp>
        <p:nvSpPr>
          <p:cNvPr id="4" name="Rectángulo 3">
            <a:extLst>
              <a:ext uri="{FF2B5EF4-FFF2-40B4-BE49-F238E27FC236}">
                <a16:creationId xmlns:a16="http://schemas.microsoft.com/office/drawing/2014/main" id="{0FCAE95F-3FF5-5F48-BCD7-BB71ED55A20F}"/>
              </a:ext>
            </a:extLst>
          </p:cNvPr>
          <p:cNvSpPr/>
          <p:nvPr/>
        </p:nvSpPr>
        <p:spPr>
          <a:xfrm>
            <a:off x="3617103" y="6049301"/>
            <a:ext cx="4606646" cy="369332"/>
          </a:xfrm>
          <a:prstGeom prst="rect">
            <a:avLst/>
          </a:prstGeom>
        </p:spPr>
        <p:txBody>
          <a:bodyPr wrap="none">
            <a:spAutoFit/>
          </a:bodyPr>
          <a:lstStyle/>
          <a:p>
            <a:r>
              <a:rPr lang="es-ES" dirty="0">
                <a:solidFill>
                  <a:schemeClr val="accent5">
                    <a:lumMod val="50000"/>
                  </a:schemeClr>
                </a:solidFill>
              </a:rPr>
              <a:t>https://</a:t>
            </a:r>
            <a:r>
              <a:rPr lang="es-ES" dirty="0" err="1">
                <a:solidFill>
                  <a:schemeClr val="accent5">
                    <a:lumMod val="50000"/>
                  </a:schemeClr>
                </a:solidFill>
              </a:rPr>
              <a:t>github.com</a:t>
            </a:r>
            <a:r>
              <a:rPr lang="es-ES" dirty="0">
                <a:solidFill>
                  <a:schemeClr val="accent5">
                    <a:lumMod val="50000"/>
                  </a:schemeClr>
                </a:solidFill>
              </a:rPr>
              <a:t>/</a:t>
            </a:r>
            <a:r>
              <a:rPr lang="es-ES" dirty="0" err="1">
                <a:solidFill>
                  <a:schemeClr val="accent5">
                    <a:lumMod val="50000"/>
                  </a:schemeClr>
                </a:solidFill>
              </a:rPr>
              <a:t>dotnet</a:t>
            </a:r>
            <a:r>
              <a:rPr lang="es-ES" dirty="0">
                <a:solidFill>
                  <a:schemeClr val="accent5">
                    <a:lumMod val="50000"/>
                  </a:schemeClr>
                </a:solidFill>
              </a:rPr>
              <a:t>/</a:t>
            </a:r>
            <a:r>
              <a:rPr lang="es-ES" dirty="0" err="1">
                <a:solidFill>
                  <a:schemeClr val="accent5">
                    <a:lumMod val="50000"/>
                  </a:schemeClr>
                </a:solidFill>
              </a:rPr>
              <a:t>System.Graphics</a:t>
            </a:r>
            <a:endParaRPr lang="es-ES" dirty="0">
              <a:solidFill>
                <a:schemeClr val="accent5">
                  <a:lumMod val="50000"/>
                </a:schemeClr>
              </a:solidFill>
            </a:endParaRPr>
          </a:p>
        </p:txBody>
      </p:sp>
    </p:spTree>
    <p:extLst>
      <p:ext uri="{BB962C8B-B14F-4D97-AF65-F5344CB8AC3E}">
        <p14:creationId xmlns:p14="http://schemas.microsoft.com/office/powerpoint/2010/main" val="1945380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48136-CD00-2640-BCC8-D21180F9D9EB}"/>
              </a:ext>
            </a:extLst>
          </p:cNvPr>
          <p:cNvSpPr>
            <a:spLocks noGrp="1"/>
          </p:cNvSpPr>
          <p:nvPr>
            <p:ph type="title"/>
          </p:nvPr>
        </p:nvSpPr>
        <p:spPr>
          <a:xfrm>
            <a:off x="269241" y="439367"/>
            <a:ext cx="11655840" cy="899537"/>
          </a:xfrm>
        </p:spPr>
        <p:txBody>
          <a:bodyPr/>
          <a:lstStyle/>
          <a:p>
            <a:r>
              <a:rPr lang="es-ES" dirty="0" err="1">
                <a:solidFill>
                  <a:schemeClr val="tx1">
                    <a:lumMod val="50000"/>
                  </a:schemeClr>
                </a:solidFill>
              </a:rPr>
              <a:t>GraphicsControls</a:t>
            </a:r>
            <a:br>
              <a:rPr lang="en-US" dirty="0">
                <a:solidFill>
                  <a:schemeClr val="tx1">
                    <a:lumMod val="50000"/>
                  </a:schemeClr>
                </a:solidFill>
              </a:rPr>
            </a:br>
            <a:endParaRPr lang="en-US" dirty="0">
              <a:solidFill>
                <a:schemeClr val="tx1">
                  <a:lumMod val="50000"/>
                </a:schemeClr>
              </a:solidFill>
              <a:latin typeface="+mn-lt"/>
            </a:endParaRPr>
          </a:p>
        </p:txBody>
      </p:sp>
      <p:sp>
        <p:nvSpPr>
          <p:cNvPr id="3" name="Text Placeholder 2">
            <a:extLst>
              <a:ext uri="{FF2B5EF4-FFF2-40B4-BE49-F238E27FC236}">
                <a16:creationId xmlns:a16="http://schemas.microsoft.com/office/drawing/2014/main" id="{D9BE6CCF-860D-A54B-95C6-E5EB4890E87C}"/>
              </a:ext>
            </a:extLst>
          </p:cNvPr>
          <p:cNvSpPr>
            <a:spLocks noGrp="1"/>
          </p:cNvSpPr>
          <p:nvPr>
            <p:ph type="body" sz="quarter" idx="10"/>
          </p:nvPr>
        </p:nvSpPr>
        <p:spPr>
          <a:xfrm>
            <a:off x="269241" y="1621889"/>
            <a:ext cx="8510617" cy="4567404"/>
          </a:xfrm>
        </p:spPr>
        <p:txBody>
          <a:bodyPr/>
          <a:lstStyle/>
          <a:p>
            <a:pPr marL="457200" indent="-457200">
              <a:buFont typeface="Arial" panose="020B0604020202020204" pitchFamily="34" charset="0"/>
              <a:buChar char="•"/>
            </a:pPr>
            <a:r>
              <a:rPr lang="es-ES" sz="3200" b="1" dirty="0" err="1">
                <a:solidFill>
                  <a:schemeClr val="tx1">
                    <a:lumMod val="50000"/>
                  </a:schemeClr>
                </a:solidFill>
              </a:rPr>
              <a:t>GraphicsControls</a:t>
            </a:r>
            <a:r>
              <a:rPr lang="es-ES" sz="3200" dirty="0">
                <a:solidFill>
                  <a:schemeClr val="tx1">
                    <a:lumMod val="50000"/>
                  </a:schemeClr>
                </a:solidFill>
              </a:rPr>
              <a:t> es una librería experimental que ofrece controles dibujados permitiendo elegir entre </a:t>
            </a:r>
            <a:r>
              <a:rPr lang="es-ES" sz="3200" b="1" dirty="0" err="1">
                <a:solidFill>
                  <a:schemeClr val="tx1">
                    <a:lumMod val="50000"/>
                  </a:schemeClr>
                </a:solidFill>
              </a:rPr>
              <a:t>Cupertino</a:t>
            </a:r>
            <a:r>
              <a:rPr lang="es-ES" sz="3200" b="1" dirty="0">
                <a:solidFill>
                  <a:schemeClr val="tx1">
                    <a:lumMod val="50000"/>
                  </a:schemeClr>
                </a:solidFill>
              </a:rPr>
              <a:t>, </a:t>
            </a:r>
            <a:r>
              <a:rPr lang="es-ES" sz="3200" b="1" dirty="0" err="1">
                <a:solidFill>
                  <a:schemeClr val="tx1">
                    <a:lumMod val="50000"/>
                  </a:schemeClr>
                </a:solidFill>
              </a:rPr>
              <a:t>Fluent</a:t>
            </a:r>
            <a:r>
              <a:rPr lang="es-ES" sz="3200" b="1" dirty="0">
                <a:solidFill>
                  <a:schemeClr val="tx1">
                    <a:lumMod val="50000"/>
                  </a:schemeClr>
                </a:solidFill>
              </a:rPr>
              <a:t> y Material</a:t>
            </a:r>
            <a:r>
              <a:rPr lang="es-ES" sz="3200" dirty="0">
                <a:solidFill>
                  <a:schemeClr val="tx1">
                    <a:lumMod val="50000"/>
                  </a:schemeClr>
                </a:solidFill>
              </a:rPr>
              <a:t>.</a:t>
            </a:r>
          </a:p>
          <a:p>
            <a:pPr marL="457200" indent="-457200">
              <a:buFont typeface="Arial" panose="020B0604020202020204" pitchFamily="34" charset="0"/>
              <a:buChar char="•"/>
            </a:pPr>
            <a:endParaRPr lang="es-ES" sz="3200" dirty="0">
              <a:solidFill>
                <a:schemeClr val="tx1">
                  <a:lumMod val="50000"/>
                </a:schemeClr>
              </a:solidFill>
            </a:endParaRPr>
          </a:p>
          <a:p>
            <a:pPr marL="457200" indent="-457200">
              <a:buFont typeface="Arial" panose="020B0604020202020204" pitchFamily="34" charset="0"/>
              <a:buChar char="•"/>
            </a:pPr>
            <a:r>
              <a:rPr lang="es-ES" sz="3200" dirty="0">
                <a:solidFill>
                  <a:schemeClr val="tx1">
                    <a:lumMod val="50000"/>
                  </a:schemeClr>
                </a:solidFill>
              </a:rPr>
              <a:t>Ofrece los controles disponibles en </a:t>
            </a:r>
            <a:r>
              <a:rPr lang="es-ES" sz="3200" dirty="0" err="1">
                <a:solidFill>
                  <a:schemeClr val="tx1">
                    <a:lumMod val="50000"/>
                  </a:schemeClr>
                </a:solidFill>
              </a:rPr>
              <a:t>Xamarin.Forms</a:t>
            </a:r>
            <a:r>
              <a:rPr lang="es-ES" sz="3200" dirty="0">
                <a:solidFill>
                  <a:schemeClr val="tx1">
                    <a:lumMod val="50000"/>
                  </a:schemeClr>
                </a:solidFill>
              </a:rPr>
              <a:t> Visual.</a:t>
            </a:r>
          </a:p>
          <a:p>
            <a:pPr marL="457200" indent="-457200">
              <a:buFont typeface="Arial" panose="020B0604020202020204" pitchFamily="34" charset="0"/>
              <a:buChar char="•"/>
            </a:pPr>
            <a:endParaRPr lang="es-ES" sz="3200" dirty="0">
              <a:solidFill>
                <a:schemeClr val="tx1">
                  <a:lumMod val="50000"/>
                </a:schemeClr>
              </a:solidFill>
            </a:endParaRPr>
          </a:p>
          <a:p>
            <a:pPr marL="457200" indent="-457200">
              <a:buFont typeface="Arial" panose="020B0604020202020204" pitchFamily="34" charset="0"/>
              <a:buChar char="•"/>
            </a:pPr>
            <a:r>
              <a:rPr lang="es-ES" sz="3200" dirty="0">
                <a:solidFill>
                  <a:schemeClr val="tx1">
                    <a:lumMod val="50000"/>
                  </a:schemeClr>
                </a:solidFill>
              </a:rPr>
              <a:t>Soporte a accesibilidad, RTL, cambios de tema, etc.</a:t>
            </a:r>
            <a:endParaRPr lang="en-US" sz="3200" dirty="0">
              <a:solidFill>
                <a:schemeClr val="tx1">
                  <a:lumMod val="50000"/>
                </a:schemeClr>
              </a:solidFill>
            </a:endParaRPr>
          </a:p>
        </p:txBody>
      </p:sp>
      <p:pic>
        <p:nvPicPr>
          <p:cNvPr id="1026" name="Picture 2">
            <a:extLst>
              <a:ext uri="{FF2B5EF4-FFF2-40B4-BE49-F238E27FC236}">
                <a16:creationId xmlns:a16="http://schemas.microsoft.com/office/drawing/2014/main" id="{8BA783AF-4A06-4B44-BCB3-480B7B0728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66398" y="600609"/>
            <a:ext cx="2794000" cy="604520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a:extLst>
              <a:ext uri="{FF2B5EF4-FFF2-40B4-BE49-F238E27FC236}">
                <a16:creationId xmlns:a16="http://schemas.microsoft.com/office/drawing/2014/main" id="{7261D3A3-608F-9C45-A123-AA433574DA8D}"/>
              </a:ext>
            </a:extLst>
          </p:cNvPr>
          <p:cNvSpPr/>
          <p:nvPr/>
        </p:nvSpPr>
        <p:spPr>
          <a:xfrm>
            <a:off x="3202213" y="6189293"/>
            <a:ext cx="4684488" cy="369332"/>
          </a:xfrm>
          <a:prstGeom prst="rect">
            <a:avLst/>
          </a:prstGeom>
        </p:spPr>
        <p:txBody>
          <a:bodyPr wrap="none">
            <a:spAutoFit/>
          </a:bodyPr>
          <a:lstStyle/>
          <a:p>
            <a:r>
              <a:rPr lang="es-ES" dirty="0">
                <a:solidFill>
                  <a:schemeClr val="accent5">
                    <a:lumMod val="50000"/>
                  </a:schemeClr>
                </a:solidFill>
              </a:rPr>
              <a:t>https://</a:t>
            </a:r>
            <a:r>
              <a:rPr lang="es-ES" dirty="0" err="1">
                <a:solidFill>
                  <a:schemeClr val="accent5">
                    <a:lumMod val="50000"/>
                  </a:schemeClr>
                </a:solidFill>
              </a:rPr>
              <a:t>github.com</a:t>
            </a:r>
            <a:r>
              <a:rPr lang="es-ES" dirty="0">
                <a:solidFill>
                  <a:schemeClr val="accent5">
                    <a:lumMod val="50000"/>
                  </a:schemeClr>
                </a:solidFill>
              </a:rPr>
              <a:t>/</a:t>
            </a:r>
            <a:r>
              <a:rPr lang="es-ES" dirty="0" err="1">
                <a:solidFill>
                  <a:schemeClr val="accent5">
                    <a:lumMod val="50000"/>
                  </a:schemeClr>
                </a:solidFill>
              </a:rPr>
              <a:t>dotnet</a:t>
            </a:r>
            <a:r>
              <a:rPr lang="es-ES" dirty="0">
                <a:solidFill>
                  <a:schemeClr val="accent5">
                    <a:lumMod val="50000"/>
                  </a:schemeClr>
                </a:solidFill>
              </a:rPr>
              <a:t>/</a:t>
            </a:r>
            <a:r>
              <a:rPr lang="es-ES" dirty="0" err="1">
                <a:solidFill>
                  <a:schemeClr val="accent5">
                    <a:lumMod val="50000"/>
                  </a:schemeClr>
                </a:solidFill>
              </a:rPr>
              <a:t>GraphicsControls</a:t>
            </a:r>
            <a:endParaRPr lang="es-ES" dirty="0">
              <a:solidFill>
                <a:schemeClr val="accent5">
                  <a:lumMod val="50000"/>
                </a:schemeClr>
              </a:solidFill>
            </a:endParaRPr>
          </a:p>
        </p:txBody>
      </p:sp>
    </p:spTree>
    <p:extLst>
      <p:ext uri="{BB962C8B-B14F-4D97-AF65-F5344CB8AC3E}">
        <p14:creationId xmlns:p14="http://schemas.microsoft.com/office/powerpoint/2010/main" val="2966927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250571-064F-7B40-89CF-0E3DFA6A7730}"/>
              </a:ext>
            </a:extLst>
          </p:cNvPr>
          <p:cNvSpPr>
            <a:spLocks noGrp="1"/>
          </p:cNvSpPr>
          <p:nvPr>
            <p:ph type="title"/>
          </p:nvPr>
        </p:nvSpPr>
        <p:spPr>
          <a:xfrm>
            <a:off x="588263" y="497541"/>
            <a:ext cx="11018520" cy="1107996"/>
          </a:xfrm>
        </p:spPr>
        <p:txBody>
          <a:bodyPr/>
          <a:lstStyle/>
          <a:p>
            <a:r>
              <a:rPr lang="es-ES" dirty="0"/>
              <a:t>Visual</a:t>
            </a:r>
            <a:br>
              <a:rPr lang="es-ES" dirty="0"/>
            </a:br>
            <a:endParaRPr lang="es-ES" dirty="0"/>
          </a:p>
        </p:txBody>
      </p:sp>
      <p:sp>
        <p:nvSpPr>
          <p:cNvPr id="6" name="Text Placeholder 2">
            <a:extLst>
              <a:ext uri="{FF2B5EF4-FFF2-40B4-BE49-F238E27FC236}">
                <a16:creationId xmlns:a16="http://schemas.microsoft.com/office/drawing/2014/main" id="{F63287F2-0D15-DA41-B804-CEAC410489E6}"/>
              </a:ext>
            </a:extLst>
          </p:cNvPr>
          <p:cNvSpPr txBox="1">
            <a:spLocks/>
          </p:cNvSpPr>
          <p:nvPr/>
        </p:nvSpPr>
        <p:spPr>
          <a:xfrm>
            <a:off x="269241" y="1621889"/>
            <a:ext cx="11337542" cy="4567404"/>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s-ES" sz="3200" dirty="0">
                <a:solidFill>
                  <a:schemeClr val="tx1">
                    <a:lumMod val="50000"/>
                  </a:schemeClr>
                </a:solidFill>
              </a:rPr>
              <a:t>Estamos validando con empresas y clientes de </a:t>
            </a:r>
            <a:r>
              <a:rPr lang="es-ES" sz="3200" dirty="0" err="1">
                <a:solidFill>
                  <a:schemeClr val="tx1">
                    <a:lumMod val="50000"/>
                  </a:schemeClr>
                </a:solidFill>
              </a:rPr>
              <a:t>Xamarin.Forms</a:t>
            </a:r>
            <a:r>
              <a:rPr lang="es-ES" sz="3200" dirty="0">
                <a:solidFill>
                  <a:schemeClr val="tx1">
                    <a:lumMod val="50000"/>
                  </a:schemeClr>
                </a:solidFill>
              </a:rPr>
              <a:t> el concepto de dibujado. </a:t>
            </a:r>
          </a:p>
          <a:p>
            <a:pPr marL="0" indent="0">
              <a:buNone/>
            </a:pPr>
            <a:endParaRPr lang="es-ES" sz="3200" dirty="0">
              <a:solidFill>
                <a:schemeClr val="tx1">
                  <a:lumMod val="50000"/>
                </a:schemeClr>
              </a:solidFill>
            </a:endParaRPr>
          </a:p>
          <a:p>
            <a:pPr marL="0" indent="0">
              <a:buNone/>
            </a:pPr>
            <a:r>
              <a:rPr lang="es-ES" sz="3200" dirty="0">
                <a:solidFill>
                  <a:schemeClr val="tx1">
                    <a:lumMod val="50000"/>
                  </a:schemeClr>
                </a:solidFill>
              </a:rPr>
              <a:t>En caso de pasar de la fase experimental, la idea es reemplazar los </a:t>
            </a:r>
            <a:r>
              <a:rPr lang="es-ES" sz="3200" dirty="0" err="1">
                <a:solidFill>
                  <a:schemeClr val="tx1">
                    <a:lumMod val="50000"/>
                  </a:schemeClr>
                </a:solidFill>
              </a:rPr>
              <a:t>Renderers</a:t>
            </a:r>
            <a:r>
              <a:rPr lang="es-ES" sz="3200" dirty="0">
                <a:solidFill>
                  <a:schemeClr val="tx1">
                    <a:lumMod val="50000"/>
                  </a:schemeClr>
                </a:solidFill>
              </a:rPr>
              <a:t> de Visual Material por </a:t>
            </a:r>
            <a:r>
              <a:rPr lang="es-ES" sz="3200" dirty="0" err="1">
                <a:solidFill>
                  <a:schemeClr val="tx1">
                    <a:lumMod val="50000"/>
                  </a:schemeClr>
                </a:solidFill>
              </a:rPr>
              <a:t>Handlers</a:t>
            </a:r>
            <a:r>
              <a:rPr lang="es-ES" sz="3200" dirty="0">
                <a:solidFill>
                  <a:schemeClr val="tx1">
                    <a:lumMod val="50000"/>
                  </a:schemeClr>
                </a:solidFill>
              </a:rPr>
              <a:t> con controles dibujados. Esto permitirá tener controles exactamente con el mismo </a:t>
            </a:r>
            <a:r>
              <a:rPr lang="es-ES" sz="3200" dirty="0" err="1">
                <a:solidFill>
                  <a:schemeClr val="tx1">
                    <a:lumMod val="50000"/>
                  </a:schemeClr>
                </a:solidFill>
              </a:rPr>
              <a:t>renderizado</a:t>
            </a:r>
            <a:r>
              <a:rPr lang="es-ES" sz="3200" dirty="0">
                <a:solidFill>
                  <a:schemeClr val="tx1">
                    <a:lumMod val="50000"/>
                  </a:schemeClr>
                </a:solidFill>
              </a:rPr>
              <a:t> pixel-</a:t>
            </a:r>
            <a:r>
              <a:rPr lang="es-ES" sz="3200" dirty="0" err="1">
                <a:solidFill>
                  <a:schemeClr val="tx1">
                    <a:lumMod val="50000"/>
                  </a:schemeClr>
                </a:solidFill>
              </a:rPr>
              <a:t>perfect</a:t>
            </a:r>
            <a:r>
              <a:rPr lang="es-ES" sz="3200" dirty="0">
                <a:solidFill>
                  <a:schemeClr val="tx1">
                    <a:lumMod val="50000"/>
                  </a:schemeClr>
                </a:solidFill>
              </a:rPr>
              <a:t> en todas las plataformas, con alto rendimiento y fáciles de extender.</a:t>
            </a:r>
            <a:endParaRPr lang="en-US" sz="3200" dirty="0">
              <a:solidFill>
                <a:schemeClr val="tx1">
                  <a:lumMod val="50000"/>
                </a:schemeClr>
              </a:solidFill>
            </a:endParaRPr>
          </a:p>
        </p:txBody>
      </p:sp>
    </p:spTree>
    <p:extLst>
      <p:ext uri="{BB962C8B-B14F-4D97-AF65-F5344CB8AC3E}">
        <p14:creationId xmlns:p14="http://schemas.microsoft.com/office/powerpoint/2010/main" val="12353952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B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B66-6441-4EC4-9E94-43033C2E1B27}"/>
              </a:ext>
            </a:extLst>
          </p:cNvPr>
          <p:cNvSpPr>
            <a:spLocks noGrp="1"/>
          </p:cNvSpPr>
          <p:nvPr>
            <p:ph type="title" idx="4294967295"/>
          </p:nvPr>
        </p:nvSpPr>
        <p:spPr>
          <a:xfrm>
            <a:off x="1201163" y="2889362"/>
            <a:ext cx="9167503" cy="2172120"/>
          </a:xfrm>
        </p:spPr>
        <p:txBody>
          <a:bodyPr>
            <a:normAutofit/>
          </a:bodyPr>
          <a:lstStyle/>
          <a:p>
            <a:r>
              <a:rPr lang="en-US" sz="7058" dirty="0">
                <a:latin typeface="Segoe UI Semibold"/>
                <a:cs typeface="Segoe UI Semibold"/>
              </a:rPr>
              <a:t>DEMO: </a:t>
            </a:r>
            <a:r>
              <a:rPr lang="en-US" sz="7058" dirty="0" err="1">
                <a:latin typeface="Segoe UI Semibold"/>
                <a:cs typeface="Segoe UI Semibold"/>
              </a:rPr>
              <a:t>Controles</a:t>
            </a:r>
            <a:r>
              <a:rPr lang="en-US" sz="7058" dirty="0">
                <a:latin typeface="Segoe UI Semibold"/>
                <a:cs typeface="Segoe UI Semibold"/>
              </a:rPr>
              <a:t> </a:t>
            </a:r>
            <a:r>
              <a:rPr lang="en-US" sz="7058" dirty="0" err="1">
                <a:latin typeface="Segoe UI Semibold"/>
                <a:cs typeface="Segoe UI Semibold"/>
              </a:rPr>
              <a:t>dibujados</a:t>
            </a:r>
            <a:endParaRPr lang="en-US" sz="7007" dirty="0">
              <a:cs typeface="Segoe UI"/>
            </a:endParaRPr>
          </a:p>
        </p:txBody>
      </p:sp>
    </p:spTree>
    <p:extLst>
      <p:ext uri="{BB962C8B-B14F-4D97-AF65-F5344CB8AC3E}">
        <p14:creationId xmlns:p14="http://schemas.microsoft.com/office/powerpoint/2010/main" val="2656432816"/>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17045-A3DC-401B-9D75-1656D631C467}"/>
              </a:ext>
            </a:extLst>
          </p:cNvPr>
          <p:cNvSpPr>
            <a:spLocks noGrp="1"/>
          </p:cNvSpPr>
          <p:nvPr>
            <p:ph type="title"/>
          </p:nvPr>
        </p:nvSpPr>
        <p:spPr/>
        <p:txBody>
          <a:bodyPr/>
          <a:lstStyle/>
          <a:p>
            <a:r>
              <a:rPr lang="en-US" dirty="0"/>
              <a:t>Más </a:t>
            </a:r>
            <a:r>
              <a:rPr lang="en-US" dirty="0" err="1"/>
              <a:t>cambios</a:t>
            </a:r>
            <a:endParaRPr lang="en-US" dirty="0"/>
          </a:p>
        </p:txBody>
      </p:sp>
      <p:sp>
        <p:nvSpPr>
          <p:cNvPr id="5" name="TextBox 7">
            <a:extLst>
              <a:ext uri="{FF2B5EF4-FFF2-40B4-BE49-F238E27FC236}">
                <a16:creationId xmlns:a16="http://schemas.microsoft.com/office/drawing/2014/main" id="{D1D048A4-8EF0-1746-8963-DEB6899E155B}"/>
              </a:ext>
            </a:extLst>
          </p:cNvPr>
          <p:cNvSpPr txBox="1"/>
          <p:nvPr/>
        </p:nvSpPr>
        <p:spPr>
          <a:xfrm>
            <a:off x="588263" y="1381703"/>
            <a:ext cx="11136796" cy="3816429"/>
          </a:xfrm>
          <a:prstGeom prst="rect">
            <a:avLst/>
          </a:prstGeom>
          <a:noFill/>
        </p:spPr>
        <p:txBody>
          <a:bodyPr wrap="square">
            <a:spAutoFit/>
          </a:bodyPr>
          <a:lstStyle/>
          <a:p>
            <a:pPr marL="342900" indent="-342900">
              <a:buFont typeface="Arial" panose="020B0604020202020204" pitchFamily="34" charset="0"/>
              <a:buChar char="•"/>
            </a:pPr>
            <a:r>
              <a:rPr lang="es-ES" sz="3200" dirty="0"/>
              <a:t>Proyecto único.</a:t>
            </a:r>
          </a:p>
          <a:p>
            <a:pPr marL="342900" indent="-342900">
              <a:buFont typeface="Arial" panose="020B0604020202020204" pitchFamily="34" charset="0"/>
              <a:buChar char="•"/>
            </a:pPr>
            <a:r>
              <a:rPr lang="es-ES" sz="3200" dirty="0"/>
              <a:t>.NET 6.</a:t>
            </a:r>
          </a:p>
          <a:p>
            <a:pPr marL="342900" indent="-342900">
              <a:buFont typeface="Arial" panose="020B0604020202020204" pitchFamily="34" charset="0"/>
              <a:buChar char="•"/>
            </a:pPr>
            <a:r>
              <a:rPr lang="es-ES" sz="3200" dirty="0"/>
              <a:t>C# Hot </a:t>
            </a:r>
            <a:r>
              <a:rPr lang="es-ES" sz="3200" dirty="0" err="1"/>
              <a:t>Reload</a:t>
            </a:r>
            <a:r>
              <a:rPr lang="es-ES" sz="3200" dirty="0"/>
              <a:t>.</a:t>
            </a:r>
          </a:p>
          <a:p>
            <a:pPr marL="342900" indent="-342900">
              <a:buFont typeface="Arial" panose="020B0604020202020204" pitchFamily="34" charset="0"/>
              <a:buChar char="•"/>
            </a:pPr>
            <a:r>
              <a:rPr lang="es-ES" sz="3200" dirty="0"/>
              <a:t>Shell </a:t>
            </a:r>
            <a:r>
              <a:rPr lang="es-ES" sz="3200" dirty="0" err="1"/>
              <a:t>vNext</a:t>
            </a:r>
            <a:r>
              <a:rPr lang="es-ES" sz="3200" dirty="0"/>
              <a:t>.</a:t>
            </a:r>
          </a:p>
          <a:p>
            <a:pPr marL="342900" indent="-342900">
              <a:buFont typeface="Arial" panose="020B0604020202020204" pitchFamily="34" charset="0"/>
              <a:buChar char="•"/>
            </a:pPr>
            <a:r>
              <a:rPr lang="es-ES" sz="3200" dirty="0"/>
              <a:t>Nuevos </a:t>
            </a:r>
            <a:r>
              <a:rPr lang="es-ES" sz="3200" dirty="0" err="1"/>
              <a:t>Layouts</a:t>
            </a:r>
            <a:r>
              <a:rPr lang="es-ES" sz="3200" dirty="0"/>
              <a:t>.</a:t>
            </a:r>
          </a:p>
          <a:p>
            <a:pPr marL="342900" indent="-342900">
              <a:buFont typeface="Arial" panose="020B0604020202020204" pitchFamily="34" charset="0"/>
              <a:buChar char="•"/>
            </a:pPr>
            <a:r>
              <a:rPr lang="es-ES" sz="3200" dirty="0" err="1"/>
              <a:t>Xamarin</a:t>
            </a:r>
            <a:r>
              <a:rPr lang="es-ES" sz="3200" dirty="0"/>
              <a:t> Essentials para a integrarse con .NET MAUI.</a:t>
            </a:r>
          </a:p>
          <a:p>
            <a:pPr marL="342900" indent="-342900">
              <a:buFont typeface="Arial" panose="020B0604020202020204" pitchFamily="34" charset="0"/>
              <a:buChar char="•"/>
            </a:pPr>
            <a:r>
              <a:rPr lang="es-ES" sz="3200" dirty="0"/>
              <a:t>¡Y más!</a:t>
            </a:r>
          </a:p>
          <a:p>
            <a:endParaRPr lang="en-US" sz="1800" b="1" dirty="0"/>
          </a:p>
        </p:txBody>
      </p:sp>
      <p:sp>
        <p:nvSpPr>
          <p:cNvPr id="12" name="CuadroTexto 11">
            <a:extLst>
              <a:ext uri="{FF2B5EF4-FFF2-40B4-BE49-F238E27FC236}">
                <a16:creationId xmlns:a16="http://schemas.microsoft.com/office/drawing/2014/main" id="{5EEFC097-8EBA-6E4E-9ECE-452F958B791C}"/>
              </a:ext>
            </a:extLst>
          </p:cNvPr>
          <p:cNvSpPr txBox="1"/>
          <p:nvPr/>
        </p:nvSpPr>
        <p:spPr>
          <a:xfrm>
            <a:off x="9634654" y="4676078"/>
            <a:ext cx="65" cy="307777"/>
          </a:xfrm>
          <a:prstGeom prst="rect">
            <a:avLst/>
          </a:prstGeom>
          <a:noFill/>
        </p:spPr>
        <p:txBody>
          <a:bodyPr wrap="none" lIns="0" tIns="0" rIns="0" bIns="0" rtlCol="0">
            <a:spAutoFit/>
          </a:bodyPr>
          <a:lstStyle/>
          <a:p>
            <a:pPr algn="l"/>
            <a:endParaRPr lang="es-ES" sz="20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74438151"/>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B66-6441-4EC4-9E94-43033C2E1B27}"/>
              </a:ext>
            </a:extLst>
          </p:cNvPr>
          <p:cNvSpPr>
            <a:spLocks noGrp="1"/>
          </p:cNvSpPr>
          <p:nvPr>
            <p:ph type="title" idx="4294967295"/>
          </p:nvPr>
        </p:nvSpPr>
        <p:spPr>
          <a:xfrm>
            <a:off x="1201163" y="2889362"/>
            <a:ext cx="9167503" cy="2172120"/>
          </a:xfrm>
        </p:spPr>
        <p:txBody>
          <a:bodyPr>
            <a:normAutofit/>
          </a:bodyPr>
          <a:lstStyle/>
          <a:p>
            <a:r>
              <a:rPr lang="en-US" sz="7058" dirty="0" err="1">
                <a:latin typeface="Segoe UI Semibold"/>
                <a:cs typeface="Segoe UI Semibold"/>
              </a:rPr>
              <a:t>Migración</a:t>
            </a:r>
            <a:r>
              <a:rPr lang="en-US" sz="7058" dirty="0">
                <a:latin typeface="Segoe UI Semibold"/>
                <a:cs typeface="Segoe UI Semibold"/>
              </a:rPr>
              <a:t> </a:t>
            </a:r>
            <a:r>
              <a:rPr lang="en-US" sz="7058" dirty="0" err="1">
                <a:latin typeface="Segoe UI Semibold"/>
                <a:cs typeface="Segoe UI Semibold"/>
              </a:rPr>
              <a:t>hacia</a:t>
            </a:r>
            <a:r>
              <a:rPr lang="en-US" sz="7058" dirty="0">
                <a:latin typeface="Segoe UI Semibold"/>
                <a:cs typeface="Segoe UI Semibold"/>
              </a:rPr>
              <a:t> .NET MAUI</a:t>
            </a:r>
            <a:endParaRPr lang="en-US" sz="7007" dirty="0">
              <a:cs typeface="Segoe UI"/>
            </a:endParaRPr>
          </a:p>
        </p:txBody>
      </p:sp>
    </p:spTree>
    <p:extLst>
      <p:ext uri="{BB962C8B-B14F-4D97-AF65-F5344CB8AC3E}">
        <p14:creationId xmlns:p14="http://schemas.microsoft.com/office/powerpoint/2010/main" val="3098910165"/>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4AC97-B0F9-41A0-8A8A-E84962283B77}"/>
              </a:ext>
            </a:extLst>
          </p:cNvPr>
          <p:cNvSpPr>
            <a:spLocks noGrp="1"/>
          </p:cNvSpPr>
          <p:nvPr>
            <p:ph type="title"/>
          </p:nvPr>
        </p:nvSpPr>
        <p:spPr/>
        <p:txBody>
          <a:bodyPr/>
          <a:lstStyle/>
          <a:p>
            <a:r>
              <a:rPr lang="en-US" dirty="0" err="1"/>
              <a:t>Migración</a:t>
            </a:r>
            <a:r>
              <a:rPr lang="en-US" dirty="0"/>
              <a:t> </a:t>
            </a:r>
            <a:r>
              <a:rPr lang="en-US" dirty="0" err="1"/>
              <a:t>hacia</a:t>
            </a:r>
            <a:r>
              <a:rPr lang="en-US" dirty="0"/>
              <a:t> </a:t>
            </a:r>
            <a:r>
              <a:rPr lang="en-US" dirty="0" err="1"/>
              <a:t>proyectos</a:t>
            </a:r>
            <a:r>
              <a:rPr lang="en-US" dirty="0"/>
              <a:t> SDK Style</a:t>
            </a:r>
          </a:p>
        </p:txBody>
      </p:sp>
      <p:sp>
        <p:nvSpPr>
          <p:cNvPr id="3" name="Content Placeholder 2">
            <a:extLst>
              <a:ext uri="{FF2B5EF4-FFF2-40B4-BE49-F238E27FC236}">
                <a16:creationId xmlns:a16="http://schemas.microsoft.com/office/drawing/2014/main" id="{9B6E80F2-6379-4BA0-A17E-AAC769366C0C}"/>
              </a:ext>
            </a:extLst>
          </p:cNvPr>
          <p:cNvSpPr>
            <a:spLocks noGrp="1"/>
          </p:cNvSpPr>
          <p:nvPr>
            <p:ph idx="1"/>
          </p:nvPr>
        </p:nvSpPr>
        <p:spPr>
          <a:xfrm>
            <a:off x="269241" y="1189178"/>
            <a:ext cx="11653521" cy="3868751"/>
          </a:xfrm>
        </p:spPr>
        <p:txBody>
          <a:bodyPr/>
          <a:lstStyle/>
          <a:p>
            <a:r>
              <a:rPr lang="en-US" sz="5400" dirty="0"/>
              <a:t>try-convert</a:t>
            </a:r>
          </a:p>
          <a:p>
            <a:pPr lvl="1"/>
            <a:r>
              <a:rPr lang="en-US" sz="3600" dirty="0" err="1"/>
              <a:t>Herramienta</a:t>
            </a:r>
            <a:r>
              <a:rPr lang="en-US" sz="3600" dirty="0"/>
              <a:t> para </a:t>
            </a:r>
            <a:r>
              <a:rPr lang="en-US" sz="3600" dirty="0" err="1"/>
              <a:t>convertir</a:t>
            </a:r>
            <a:r>
              <a:rPr lang="en-US" sz="3600" dirty="0"/>
              <a:t> </a:t>
            </a:r>
            <a:r>
              <a:rPr lang="en-US" sz="3600" dirty="0" err="1"/>
              <a:t>proyectos</a:t>
            </a:r>
            <a:r>
              <a:rPr lang="en-US" sz="3600" dirty="0"/>
              <a:t> </a:t>
            </a:r>
            <a:r>
              <a:rPr lang="en-US" sz="3600" dirty="0" err="1"/>
              <a:t>csproj</a:t>
            </a:r>
            <a:r>
              <a:rPr lang="en-US" sz="3600" dirty="0"/>
              <a:t> a SDK Style</a:t>
            </a:r>
          </a:p>
          <a:p>
            <a:pPr lvl="1"/>
            <a:r>
              <a:rPr lang="en-US" sz="3600" dirty="0" err="1"/>
              <a:t>Actualiza</a:t>
            </a:r>
            <a:r>
              <a:rPr lang="en-US" sz="3600" dirty="0"/>
              <a:t> target framework monikers</a:t>
            </a:r>
          </a:p>
          <a:p>
            <a:pPr lvl="1"/>
            <a:r>
              <a:rPr lang="en-US" sz="3600" dirty="0"/>
              <a:t>Se </a:t>
            </a:r>
            <a:r>
              <a:rPr lang="en-US" sz="3600" dirty="0" err="1"/>
              <a:t>podrá</a:t>
            </a:r>
            <a:r>
              <a:rPr lang="en-US" sz="3600" dirty="0"/>
              <a:t> </a:t>
            </a:r>
            <a:r>
              <a:rPr lang="en-US" sz="3600" dirty="0" err="1"/>
              <a:t>ejecutar</a:t>
            </a:r>
            <a:r>
              <a:rPr lang="en-US" sz="3600" dirty="0"/>
              <a:t> </a:t>
            </a:r>
            <a:r>
              <a:rPr lang="en-US" sz="3600" dirty="0" err="1"/>
              <a:t>desde</a:t>
            </a:r>
            <a:r>
              <a:rPr lang="en-US" sz="3600" dirty="0"/>
              <a:t> CLI</a:t>
            </a:r>
          </a:p>
          <a:p>
            <a:pPr lvl="1"/>
            <a:r>
              <a:rPr lang="en-US" sz="3600" dirty="0"/>
              <a:t>Se </a:t>
            </a:r>
            <a:r>
              <a:rPr lang="en-US" sz="3600" dirty="0" err="1"/>
              <a:t>esta</a:t>
            </a:r>
            <a:r>
              <a:rPr lang="en-US" sz="3600" dirty="0"/>
              <a:t> </a:t>
            </a:r>
            <a:r>
              <a:rPr lang="en-US" sz="3600" dirty="0" err="1"/>
              <a:t>investigando</a:t>
            </a:r>
            <a:r>
              <a:rPr lang="en-US" sz="3600" dirty="0"/>
              <a:t> </a:t>
            </a:r>
            <a:r>
              <a:rPr lang="en-US" sz="3600" dirty="0" err="1"/>
              <a:t>integración</a:t>
            </a:r>
            <a:r>
              <a:rPr lang="en-US" sz="3600" dirty="0"/>
              <a:t> con el IDE</a:t>
            </a:r>
          </a:p>
        </p:txBody>
      </p:sp>
    </p:spTree>
    <p:extLst>
      <p:ext uri="{BB962C8B-B14F-4D97-AF65-F5344CB8AC3E}">
        <p14:creationId xmlns:p14="http://schemas.microsoft.com/office/powerpoint/2010/main" val="12816329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B66-6441-4EC4-9E94-43033C2E1B27}"/>
              </a:ext>
            </a:extLst>
          </p:cNvPr>
          <p:cNvSpPr>
            <a:spLocks noGrp="1"/>
          </p:cNvSpPr>
          <p:nvPr>
            <p:ph type="title" idx="4294967295"/>
          </p:nvPr>
        </p:nvSpPr>
        <p:spPr>
          <a:xfrm>
            <a:off x="1201163" y="2889362"/>
            <a:ext cx="9167503" cy="2172120"/>
          </a:xfrm>
        </p:spPr>
        <p:txBody>
          <a:bodyPr>
            <a:normAutofit/>
          </a:bodyPr>
          <a:lstStyle/>
          <a:p>
            <a:r>
              <a:rPr lang="en-US" sz="7058" dirty="0">
                <a:latin typeface="Segoe UI Semibold"/>
                <a:cs typeface="Segoe UI Semibold"/>
              </a:rPr>
              <a:t>¿</a:t>
            </a:r>
            <a:r>
              <a:rPr lang="en-US" sz="7058" dirty="0" err="1">
                <a:latin typeface="Segoe UI Semibold"/>
                <a:cs typeface="Segoe UI Semibold"/>
              </a:rPr>
              <a:t>Qué</a:t>
            </a:r>
            <a:r>
              <a:rPr lang="en-US" sz="7058" dirty="0">
                <a:latin typeface="Segoe UI Semibold"/>
                <a:cs typeface="Segoe UI Semibold"/>
              </a:rPr>
              <a:t> es .NET MAUI?</a:t>
            </a:r>
            <a:endParaRPr lang="en-US" sz="7007" dirty="0">
              <a:cs typeface="Segoe UI"/>
            </a:endParaRPr>
          </a:p>
        </p:txBody>
      </p:sp>
      <p:pic>
        <p:nvPicPr>
          <p:cNvPr id="5" name="Graphic 4">
            <a:extLst>
              <a:ext uri="{FF2B5EF4-FFF2-40B4-BE49-F238E27FC236}">
                <a16:creationId xmlns:a16="http://schemas.microsoft.com/office/drawing/2014/main" id="{5F0F365E-268C-3F4B-9CD5-DAFDECDA2B2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248900" y="2889361"/>
            <a:ext cx="3515376" cy="3529002"/>
          </a:xfrm>
          <a:prstGeom prst="rect">
            <a:avLst/>
          </a:prstGeom>
        </p:spPr>
      </p:pic>
    </p:spTree>
    <p:extLst>
      <p:ext uri="{BB962C8B-B14F-4D97-AF65-F5344CB8AC3E}">
        <p14:creationId xmlns:p14="http://schemas.microsoft.com/office/powerpoint/2010/main" val="2068703617"/>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4AC97-B0F9-41A0-8A8A-E84962283B77}"/>
              </a:ext>
            </a:extLst>
          </p:cNvPr>
          <p:cNvSpPr>
            <a:spLocks noGrp="1"/>
          </p:cNvSpPr>
          <p:nvPr>
            <p:ph type="title"/>
          </p:nvPr>
        </p:nvSpPr>
        <p:spPr/>
        <p:txBody>
          <a:bodyPr/>
          <a:lstStyle/>
          <a:p>
            <a:r>
              <a:rPr lang="en-US"/>
              <a:t>Targeting .NET MAUI</a:t>
            </a:r>
          </a:p>
        </p:txBody>
      </p:sp>
      <p:sp>
        <p:nvSpPr>
          <p:cNvPr id="3" name="Content Placeholder 2">
            <a:extLst>
              <a:ext uri="{FF2B5EF4-FFF2-40B4-BE49-F238E27FC236}">
                <a16:creationId xmlns:a16="http://schemas.microsoft.com/office/drawing/2014/main" id="{9B6E80F2-6379-4BA0-A17E-AAC769366C0C}"/>
              </a:ext>
            </a:extLst>
          </p:cNvPr>
          <p:cNvSpPr>
            <a:spLocks noGrp="1"/>
          </p:cNvSpPr>
          <p:nvPr>
            <p:ph idx="1"/>
          </p:nvPr>
        </p:nvSpPr>
        <p:spPr>
          <a:xfrm>
            <a:off x="838200" y="1825624"/>
            <a:ext cx="10515600" cy="4711533"/>
          </a:xfrm>
        </p:spPr>
        <p:txBody>
          <a:bodyPr>
            <a:normAutofit lnSpcReduction="10000"/>
          </a:bodyPr>
          <a:lstStyle/>
          <a:p>
            <a:r>
              <a:rPr lang="en-US" dirty="0"/>
              <a:t>Namespaces</a:t>
            </a:r>
          </a:p>
          <a:p>
            <a:pPr lvl="1"/>
            <a:r>
              <a:rPr lang="en-US" dirty="0"/>
              <a:t>try-convert </a:t>
            </a:r>
            <a:r>
              <a:rPr lang="en-US" dirty="0" err="1"/>
              <a:t>cambiará</a:t>
            </a:r>
            <a:r>
              <a:rPr lang="en-US" dirty="0"/>
              <a:t> namespaces a </a:t>
            </a:r>
            <a:r>
              <a:rPr lang="en-US" dirty="0" err="1"/>
              <a:t>System.Maui</a:t>
            </a:r>
            <a:endParaRPr lang="en-US" dirty="0"/>
          </a:p>
          <a:p>
            <a:pPr lvl="1"/>
            <a:endParaRPr lang="en-US" dirty="0"/>
          </a:p>
          <a:p>
            <a:r>
              <a:rPr lang="en-US" dirty="0"/>
              <a:t>Custom Renderers</a:t>
            </a:r>
          </a:p>
          <a:p>
            <a:pPr lvl="1"/>
            <a:r>
              <a:rPr lang="en-US" dirty="0" err="1"/>
              <a:t>Recomendaciones</a:t>
            </a:r>
            <a:endParaRPr lang="en-US" dirty="0"/>
          </a:p>
          <a:p>
            <a:pPr lvl="2"/>
            <a:r>
              <a:rPr lang="en-US" dirty="0" err="1"/>
              <a:t>Escribir</a:t>
            </a:r>
            <a:r>
              <a:rPr lang="en-US" dirty="0"/>
              <a:t> handlers</a:t>
            </a:r>
          </a:p>
          <a:p>
            <a:pPr lvl="1"/>
            <a:r>
              <a:rPr lang="en-US" dirty="0"/>
              <a:t>Usar </a:t>
            </a:r>
            <a:r>
              <a:rPr lang="en-US" dirty="0" err="1"/>
              <a:t>Microsoft.Maui.Compatibility</a:t>
            </a:r>
            <a:endParaRPr lang="en-US" dirty="0"/>
          </a:p>
          <a:p>
            <a:pPr lvl="1"/>
            <a:endParaRPr lang="en-US" dirty="0"/>
          </a:p>
          <a:p>
            <a:r>
              <a:rPr lang="en-US" dirty="0" err="1"/>
              <a:t>Compila</a:t>
            </a:r>
            <a:r>
              <a:rPr lang="en-US" dirty="0"/>
              <a:t> y </a:t>
            </a:r>
            <a:r>
              <a:rPr lang="en-US" dirty="0" err="1"/>
              <a:t>corrige</a:t>
            </a:r>
            <a:endParaRPr lang="en-US" dirty="0"/>
          </a:p>
          <a:p>
            <a:pPr lvl="1"/>
            <a:r>
              <a:rPr lang="en-US" dirty="0"/>
              <a:t>Deprecated APIs</a:t>
            </a:r>
          </a:p>
        </p:txBody>
      </p:sp>
      <p:sp>
        <p:nvSpPr>
          <p:cNvPr id="5" name="Rectangle: Rounded Corners 4">
            <a:extLst>
              <a:ext uri="{FF2B5EF4-FFF2-40B4-BE49-F238E27FC236}">
                <a16:creationId xmlns:a16="http://schemas.microsoft.com/office/drawing/2014/main" id="{03FA844F-AF82-4704-A8F2-A575E901F2A1}"/>
              </a:ext>
            </a:extLst>
          </p:cNvPr>
          <p:cNvSpPr/>
          <p:nvPr/>
        </p:nvSpPr>
        <p:spPr>
          <a:xfrm rot="813133">
            <a:off x="8161421" y="569165"/>
            <a:ext cx="3737811" cy="1257882"/>
          </a:xfrm>
          <a:prstGeom prst="roundRect">
            <a:avLst/>
          </a:prstGeom>
          <a:solidFill>
            <a:schemeClr val="bg1"/>
          </a:solid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NO SE REQUERIRÁ ESCRIBIR DE NUEVO</a:t>
            </a:r>
          </a:p>
        </p:txBody>
      </p:sp>
    </p:spTree>
    <p:extLst>
      <p:ext uri="{BB962C8B-B14F-4D97-AF65-F5344CB8AC3E}">
        <p14:creationId xmlns:p14="http://schemas.microsoft.com/office/powerpoint/2010/main" val="2254744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17045-A3DC-401B-9D75-1656D631C467}"/>
              </a:ext>
            </a:extLst>
          </p:cNvPr>
          <p:cNvSpPr>
            <a:spLocks noGrp="1"/>
          </p:cNvSpPr>
          <p:nvPr>
            <p:ph type="title"/>
          </p:nvPr>
        </p:nvSpPr>
        <p:spPr/>
        <p:txBody>
          <a:bodyPr/>
          <a:lstStyle/>
          <a:p>
            <a:r>
              <a:rPr lang="en-US" dirty="0" err="1"/>
              <a:t>Usando</a:t>
            </a:r>
            <a:r>
              <a:rPr lang="en-US" dirty="0"/>
              <a:t> Renderers “</a:t>
            </a:r>
            <a:r>
              <a:rPr lang="en-US" dirty="0" err="1"/>
              <a:t>antiguos</a:t>
            </a:r>
            <a:r>
              <a:rPr lang="en-US" dirty="0"/>
              <a:t>” en .NET MAUI</a:t>
            </a:r>
          </a:p>
        </p:txBody>
      </p:sp>
      <p:sp>
        <p:nvSpPr>
          <p:cNvPr id="5" name="TextBox 7">
            <a:extLst>
              <a:ext uri="{FF2B5EF4-FFF2-40B4-BE49-F238E27FC236}">
                <a16:creationId xmlns:a16="http://schemas.microsoft.com/office/drawing/2014/main" id="{D1D048A4-8EF0-1746-8963-DEB6899E155B}"/>
              </a:ext>
            </a:extLst>
          </p:cNvPr>
          <p:cNvSpPr txBox="1"/>
          <p:nvPr/>
        </p:nvSpPr>
        <p:spPr>
          <a:xfrm>
            <a:off x="469987" y="1371911"/>
            <a:ext cx="7536589" cy="4678204"/>
          </a:xfrm>
          <a:prstGeom prst="rect">
            <a:avLst/>
          </a:prstGeom>
          <a:noFill/>
        </p:spPr>
        <p:txBody>
          <a:bodyPr wrap="square">
            <a:spAutoFit/>
          </a:bodyPr>
          <a:lstStyle/>
          <a:p>
            <a:r>
              <a:rPr lang="es-ES" sz="2000" dirty="0"/>
              <a:t>Puedes elegir entre adaptar tu código a </a:t>
            </a:r>
            <a:r>
              <a:rPr lang="es-ES" sz="2000" dirty="0" err="1"/>
              <a:t>Handlers</a:t>
            </a:r>
            <a:r>
              <a:rPr lang="es-ES" sz="2000" dirty="0"/>
              <a:t> o seguir usando </a:t>
            </a:r>
            <a:r>
              <a:rPr lang="es-ES" sz="2000" dirty="0" err="1"/>
              <a:t>Renderers</a:t>
            </a:r>
            <a:r>
              <a:rPr lang="es-ES" sz="2000" dirty="0"/>
              <a:t>.</a:t>
            </a:r>
          </a:p>
          <a:p>
            <a:endParaRPr lang="es-ES" sz="2000" dirty="0"/>
          </a:p>
          <a:p>
            <a:r>
              <a:rPr lang="es-ES" sz="2000" dirty="0"/>
              <a:t>Usando </a:t>
            </a:r>
            <a:r>
              <a:rPr lang="es-ES" sz="2000" b="1" dirty="0" err="1"/>
              <a:t>Handlers</a:t>
            </a:r>
            <a:endParaRPr lang="es-ES" sz="2000" b="1" dirty="0"/>
          </a:p>
          <a:p>
            <a:pPr marL="285750" indent="-285750">
              <a:buFont typeface="Arial" panose="020B0604020202020204" pitchFamily="34" charset="0"/>
              <a:buChar char="•"/>
            </a:pPr>
            <a:r>
              <a:rPr lang="es-ES" sz="2000" dirty="0"/>
              <a:t>Requiere </a:t>
            </a:r>
            <a:r>
              <a:rPr lang="es-ES" sz="2000" i="1" dirty="0"/>
              <a:t>”algo de tiempo" </a:t>
            </a:r>
            <a:r>
              <a:rPr lang="es-ES" sz="2000" dirty="0"/>
              <a:t>para realizar la conversión de código.</a:t>
            </a:r>
          </a:p>
          <a:p>
            <a:pPr marL="285750" indent="-285750">
              <a:buFont typeface="Arial" panose="020B0604020202020204" pitchFamily="34" charset="0"/>
              <a:buChar char="•"/>
            </a:pPr>
            <a:r>
              <a:rPr lang="es-ES" sz="2000" dirty="0"/>
              <a:t>Cada </a:t>
            </a:r>
            <a:r>
              <a:rPr lang="es-ES" sz="2000" dirty="0" err="1"/>
              <a:t>Handler</a:t>
            </a:r>
            <a:r>
              <a:rPr lang="es-ES" sz="2000" dirty="0"/>
              <a:t> es equivalente a un </a:t>
            </a:r>
            <a:r>
              <a:rPr lang="es-ES" sz="2000" dirty="0" err="1"/>
              <a:t>Fast</a:t>
            </a:r>
            <a:r>
              <a:rPr lang="es-ES" sz="2000" dirty="0"/>
              <a:t> </a:t>
            </a:r>
            <a:r>
              <a:rPr lang="es-ES" sz="2000" dirty="0" err="1"/>
              <a:t>Renderer</a:t>
            </a:r>
            <a:r>
              <a:rPr lang="es-ES" sz="2000" dirty="0"/>
              <a:t> en conjunto con cambios en </a:t>
            </a:r>
            <a:r>
              <a:rPr lang="es-ES" sz="2000" dirty="0" err="1"/>
              <a:t>Layouts</a:t>
            </a:r>
            <a:r>
              <a:rPr lang="es-ES" sz="2000" dirty="0"/>
              <a:t> para buscar mejoras de rendimiento.</a:t>
            </a:r>
          </a:p>
          <a:p>
            <a:pPr marL="285750" indent="-285750">
              <a:buFont typeface="Arial" panose="020B0604020202020204" pitchFamily="34" charset="0"/>
              <a:buChar char="•"/>
            </a:pPr>
            <a:r>
              <a:rPr lang="es-ES" sz="2000" dirty="0"/>
              <a:t>Permite más opciones de extensibilidad.</a:t>
            </a:r>
          </a:p>
          <a:p>
            <a:pPr marL="285750" indent="-285750">
              <a:buFont typeface="Arial" panose="020B0604020202020204" pitchFamily="34" charset="0"/>
              <a:buChar char="•"/>
            </a:pPr>
            <a:endParaRPr lang="es-ES" sz="2000" dirty="0"/>
          </a:p>
          <a:p>
            <a:r>
              <a:rPr lang="es-ES" sz="2000" dirty="0"/>
              <a:t>Usando </a:t>
            </a:r>
            <a:r>
              <a:rPr lang="es-ES" sz="2000" b="1" dirty="0" err="1"/>
              <a:t>Renderers</a:t>
            </a:r>
            <a:endParaRPr lang="es-ES" sz="2000" b="1" dirty="0"/>
          </a:p>
          <a:p>
            <a:pPr marL="285750" indent="-285750">
              <a:buFont typeface="Arial" panose="020B0604020202020204" pitchFamily="34" charset="0"/>
              <a:buChar char="•"/>
            </a:pPr>
            <a:r>
              <a:rPr lang="es-ES" sz="2000" dirty="0"/>
              <a:t>No requiere cambios.</a:t>
            </a:r>
          </a:p>
          <a:p>
            <a:pPr marL="285750" indent="-285750">
              <a:buFont typeface="Arial" panose="020B0604020202020204" pitchFamily="34" charset="0"/>
              <a:buChar char="•"/>
            </a:pPr>
            <a:r>
              <a:rPr lang="es-ES" sz="2000" dirty="0"/>
              <a:t>No tienes ventajas de las ventajas añadidas con </a:t>
            </a:r>
            <a:r>
              <a:rPr lang="es-ES" sz="2000" dirty="0" err="1"/>
              <a:t>handlers</a:t>
            </a:r>
            <a:r>
              <a:rPr lang="es-ES" sz="2000" dirty="0"/>
              <a:t> (rendimiento, extensibilidad, etc.)</a:t>
            </a:r>
          </a:p>
          <a:p>
            <a:endParaRPr lang="en-US" sz="1800" b="1" dirty="0"/>
          </a:p>
        </p:txBody>
      </p:sp>
      <p:pic>
        <p:nvPicPr>
          <p:cNvPr id="9" name="Imagen 8" descr=".NET MAUI">
            <a:extLst>
              <a:ext uri="{FF2B5EF4-FFF2-40B4-BE49-F238E27FC236}">
                <a16:creationId xmlns:a16="http://schemas.microsoft.com/office/drawing/2014/main" id="{D10CEC4D-2FD4-7A41-A3D6-8D1D7F8332A7}"/>
              </a:ext>
            </a:extLst>
          </p:cNvPr>
          <p:cNvPicPr>
            <a:picLocks noChangeAspect="1"/>
          </p:cNvPicPr>
          <p:nvPr/>
        </p:nvPicPr>
        <p:blipFill>
          <a:blip r:embed="rId2"/>
          <a:stretch>
            <a:fillRect/>
          </a:stretch>
        </p:blipFill>
        <p:spPr>
          <a:xfrm>
            <a:off x="10475176" y="1622812"/>
            <a:ext cx="1485900" cy="2616200"/>
          </a:xfrm>
          <a:prstGeom prst="rect">
            <a:avLst/>
          </a:prstGeom>
        </p:spPr>
      </p:pic>
      <p:pic>
        <p:nvPicPr>
          <p:cNvPr id="11" name="Imagen 10" descr="Xamarin.Forms&#10;">
            <a:extLst>
              <a:ext uri="{FF2B5EF4-FFF2-40B4-BE49-F238E27FC236}">
                <a16:creationId xmlns:a16="http://schemas.microsoft.com/office/drawing/2014/main" id="{435C0F0C-B518-AE47-8738-6748898F63E1}"/>
              </a:ext>
            </a:extLst>
          </p:cNvPr>
          <p:cNvPicPr>
            <a:picLocks noChangeAspect="1"/>
          </p:cNvPicPr>
          <p:nvPr/>
        </p:nvPicPr>
        <p:blipFill>
          <a:blip r:embed="rId3"/>
          <a:stretch>
            <a:fillRect/>
          </a:stretch>
        </p:blipFill>
        <p:spPr>
          <a:xfrm>
            <a:off x="8854533" y="1622812"/>
            <a:ext cx="1485900" cy="2616200"/>
          </a:xfrm>
          <a:prstGeom prst="rect">
            <a:avLst/>
          </a:prstGeom>
        </p:spPr>
      </p:pic>
      <p:sp>
        <p:nvSpPr>
          <p:cNvPr id="12" name="CuadroTexto 11">
            <a:extLst>
              <a:ext uri="{FF2B5EF4-FFF2-40B4-BE49-F238E27FC236}">
                <a16:creationId xmlns:a16="http://schemas.microsoft.com/office/drawing/2014/main" id="{5EEFC097-8EBA-6E4E-9ECE-452F958B791C}"/>
              </a:ext>
            </a:extLst>
          </p:cNvPr>
          <p:cNvSpPr txBox="1"/>
          <p:nvPr/>
        </p:nvSpPr>
        <p:spPr>
          <a:xfrm>
            <a:off x="9634654" y="4676078"/>
            <a:ext cx="65" cy="307777"/>
          </a:xfrm>
          <a:prstGeom prst="rect">
            <a:avLst/>
          </a:prstGeom>
          <a:noFill/>
        </p:spPr>
        <p:txBody>
          <a:bodyPr wrap="none" lIns="0" tIns="0" rIns="0" bIns="0" rtlCol="0">
            <a:spAutoFit/>
          </a:bodyPr>
          <a:lstStyle/>
          <a:p>
            <a:pPr algn="l"/>
            <a:endParaRPr lang="es-ES" sz="2000" dirty="0" err="1">
              <a:gradFill>
                <a:gsLst>
                  <a:gs pos="2917">
                    <a:schemeClr val="tx1"/>
                  </a:gs>
                  <a:gs pos="30000">
                    <a:schemeClr val="tx1"/>
                  </a:gs>
                </a:gsLst>
                <a:lin ang="5400000" scaled="0"/>
              </a:gradFill>
            </a:endParaRPr>
          </a:p>
        </p:txBody>
      </p:sp>
      <p:sp>
        <p:nvSpPr>
          <p:cNvPr id="13" name="CuadroTexto 12">
            <a:extLst>
              <a:ext uri="{FF2B5EF4-FFF2-40B4-BE49-F238E27FC236}">
                <a16:creationId xmlns:a16="http://schemas.microsoft.com/office/drawing/2014/main" id="{A037CBCE-007B-0345-8023-69942736DDEF}"/>
              </a:ext>
            </a:extLst>
          </p:cNvPr>
          <p:cNvSpPr txBox="1"/>
          <p:nvPr/>
        </p:nvSpPr>
        <p:spPr>
          <a:xfrm>
            <a:off x="9134215" y="4288267"/>
            <a:ext cx="926536" cy="169277"/>
          </a:xfrm>
          <a:prstGeom prst="rect">
            <a:avLst/>
          </a:prstGeom>
          <a:noFill/>
        </p:spPr>
        <p:txBody>
          <a:bodyPr wrap="none" lIns="0" tIns="0" rIns="0" bIns="0" rtlCol="0">
            <a:spAutoFit/>
          </a:bodyPr>
          <a:lstStyle/>
          <a:p>
            <a:pPr algn="l"/>
            <a:r>
              <a:rPr lang="es-ES" sz="1100" dirty="0" err="1">
                <a:gradFill>
                  <a:gsLst>
                    <a:gs pos="2917">
                      <a:schemeClr val="tx1"/>
                    </a:gs>
                    <a:gs pos="30000">
                      <a:schemeClr val="tx1"/>
                    </a:gs>
                  </a:gsLst>
                  <a:lin ang="5400000" scaled="0"/>
                </a:gradFill>
              </a:rPr>
              <a:t>Xamarin.Forms</a:t>
            </a:r>
            <a:endParaRPr lang="es-ES" sz="1100" dirty="0">
              <a:gradFill>
                <a:gsLst>
                  <a:gs pos="2917">
                    <a:schemeClr val="tx1"/>
                  </a:gs>
                  <a:gs pos="30000">
                    <a:schemeClr val="tx1"/>
                  </a:gs>
                </a:gsLst>
                <a:lin ang="5400000" scaled="0"/>
              </a:gradFill>
            </a:endParaRPr>
          </a:p>
        </p:txBody>
      </p:sp>
      <p:sp>
        <p:nvSpPr>
          <p:cNvPr id="15" name="CuadroTexto 14">
            <a:extLst>
              <a:ext uri="{FF2B5EF4-FFF2-40B4-BE49-F238E27FC236}">
                <a16:creationId xmlns:a16="http://schemas.microsoft.com/office/drawing/2014/main" id="{D8CC566D-8D60-6240-BCAA-594411F9B98C}"/>
              </a:ext>
            </a:extLst>
          </p:cNvPr>
          <p:cNvSpPr txBox="1"/>
          <p:nvPr/>
        </p:nvSpPr>
        <p:spPr>
          <a:xfrm>
            <a:off x="10935124" y="4288266"/>
            <a:ext cx="671659" cy="169277"/>
          </a:xfrm>
          <a:prstGeom prst="rect">
            <a:avLst/>
          </a:prstGeom>
          <a:noFill/>
        </p:spPr>
        <p:txBody>
          <a:bodyPr wrap="none" lIns="0" tIns="0" rIns="0" bIns="0" rtlCol="0">
            <a:spAutoFit/>
          </a:bodyPr>
          <a:lstStyle/>
          <a:p>
            <a:pPr algn="l"/>
            <a:r>
              <a:rPr lang="es-ES" sz="1100" dirty="0">
                <a:gradFill>
                  <a:gsLst>
                    <a:gs pos="2917">
                      <a:schemeClr val="tx1"/>
                    </a:gs>
                    <a:gs pos="30000">
                      <a:schemeClr val="tx1"/>
                    </a:gs>
                  </a:gsLst>
                  <a:lin ang="5400000" scaled="0"/>
                </a:gradFill>
              </a:rPr>
              <a:t>.NET MAUI</a:t>
            </a:r>
          </a:p>
        </p:txBody>
      </p:sp>
    </p:spTree>
    <p:extLst>
      <p:ext uri="{BB962C8B-B14F-4D97-AF65-F5344CB8AC3E}">
        <p14:creationId xmlns:p14="http://schemas.microsoft.com/office/powerpoint/2010/main" val="3115831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4AC97-B0F9-41A0-8A8A-E84962283B77}"/>
              </a:ext>
            </a:extLst>
          </p:cNvPr>
          <p:cNvSpPr>
            <a:spLocks noGrp="1"/>
          </p:cNvSpPr>
          <p:nvPr>
            <p:ph type="title"/>
          </p:nvPr>
        </p:nvSpPr>
        <p:spPr/>
        <p:txBody>
          <a:bodyPr/>
          <a:lstStyle/>
          <a:p>
            <a:r>
              <a:rPr lang="en-US" b="1" dirty="0" err="1"/>
              <a:t>Microsoft.Maui.Compatibility</a:t>
            </a:r>
            <a:endParaRPr lang="en-US" b="1" dirty="0"/>
          </a:p>
        </p:txBody>
      </p:sp>
      <p:sp>
        <p:nvSpPr>
          <p:cNvPr id="3" name="Content Placeholder 2">
            <a:extLst>
              <a:ext uri="{FF2B5EF4-FFF2-40B4-BE49-F238E27FC236}">
                <a16:creationId xmlns:a16="http://schemas.microsoft.com/office/drawing/2014/main" id="{9B6E80F2-6379-4BA0-A17E-AAC769366C0C}"/>
              </a:ext>
            </a:extLst>
          </p:cNvPr>
          <p:cNvSpPr>
            <a:spLocks noGrp="1"/>
          </p:cNvSpPr>
          <p:nvPr>
            <p:ph idx="1"/>
          </p:nvPr>
        </p:nvSpPr>
        <p:spPr>
          <a:xfrm>
            <a:off x="838200" y="1825624"/>
            <a:ext cx="10515600" cy="4711533"/>
          </a:xfrm>
        </p:spPr>
        <p:txBody>
          <a:bodyPr>
            <a:normAutofit fontScale="92500" lnSpcReduction="10000"/>
          </a:bodyPr>
          <a:lstStyle/>
          <a:p>
            <a:pPr marL="0" indent="0">
              <a:buNone/>
            </a:pPr>
            <a:r>
              <a:rPr lang="en-US" dirty="0"/>
              <a:t>Este es un </a:t>
            </a:r>
            <a:r>
              <a:rPr lang="en-US" dirty="0" err="1"/>
              <a:t>paquete</a:t>
            </a:r>
            <a:r>
              <a:rPr lang="en-US" dirty="0"/>
              <a:t> NuGet (que </a:t>
            </a:r>
            <a:r>
              <a:rPr lang="en-US" dirty="0" err="1"/>
              <a:t>aún</a:t>
            </a:r>
            <a:r>
              <a:rPr lang="en-US" dirty="0"/>
              <a:t> no </a:t>
            </a:r>
            <a:r>
              <a:rPr lang="en-US" dirty="0" err="1"/>
              <a:t>existe</a:t>
            </a:r>
            <a:r>
              <a:rPr lang="en-US" dirty="0"/>
              <a:t>) en el que </a:t>
            </a:r>
            <a:r>
              <a:rPr lang="en-US" dirty="0" err="1"/>
              <a:t>podemos</a:t>
            </a:r>
            <a:r>
              <a:rPr lang="en-US" dirty="0"/>
              <a:t> </a:t>
            </a:r>
            <a:r>
              <a:rPr lang="en-US" dirty="0" err="1"/>
              <a:t>poner</a:t>
            </a:r>
            <a:r>
              <a:rPr lang="en-US" dirty="0"/>
              <a:t> las </a:t>
            </a:r>
            <a:r>
              <a:rPr lang="en-US" dirty="0" err="1"/>
              <a:t>cosas</a:t>
            </a:r>
            <a:r>
              <a:rPr lang="en-US" dirty="0"/>
              <a:t> que </a:t>
            </a:r>
            <a:r>
              <a:rPr lang="en-US" dirty="0" err="1"/>
              <a:t>necesitará</a:t>
            </a:r>
            <a:r>
              <a:rPr lang="en-US" dirty="0"/>
              <a:t> para </a:t>
            </a:r>
            <a:r>
              <a:rPr lang="en-US" dirty="0" err="1"/>
              <a:t>mantener</a:t>
            </a:r>
            <a:r>
              <a:rPr lang="en-US" dirty="0"/>
              <a:t> la </a:t>
            </a:r>
            <a:r>
              <a:rPr lang="en-US" dirty="0" err="1"/>
              <a:t>compatibilidad</a:t>
            </a:r>
            <a:r>
              <a:rPr lang="en-US" dirty="0"/>
              <a:t> con las "</a:t>
            </a:r>
            <a:r>
              <a:rPr lang="en-US" dirty="0" err="1"/>
              <a:t>cosas</a:t>
            </a:r>
            <a:r>
              <a:rPr lang="en-US" dirty="0"/>
              <a:t>" de </a:t>
            </a:r>
            <a:r>
              <a:rPr lang="en-US" dirty="0" err="1"/>
              <a:t>Xamarin.Forms</a:t>
            </a:r>
            <a:r>
              <a:rPr lang="en-US" dirty="0"/>
              <a:t> hasta que </a:t>
            </a:r>
            <a:r>
              <a:rPr lang="en-US" dirty="0" err="1"/>
              <a:t>pueda</a:t>
            </a:r>
            <a:r>
              <a:rPr lang="en-US" dirty="0"/>
              <a:t> </a:t>
            </a:r>
            <a:r>
              <a:rPr lang="en-US" dirty="0" err="1"/>
              <a:t>completar</a:t>
            </a:r>
            <a:r>
              <a:rPr lang="en-US" dirty="0"/>
              <a:t> </a:t>
            </a:r>
            <a:r>
              <a:rPr lang="en-US" dirty="0" err="1"/>
              <a:t>cualquier</a:t>
            </a:r>
            <a:r>
              <a:rPr lang="en-US" dirty="0"/>
              <a:t> </a:t>
            </a:r>
            <a:r>
              <a:rPr lang="en-US" dirty="0" err="1"/>
              <a:t>migración</a:t>
            </a:r>
            <a:r>
              <a:rPr lang="en-US" dirty="0"/>
              <a:t> a .NET MAUI.</a:t>
            </a:r>
          </a:p>
          <a:p>
            <a:endParaRPr lang="en-US" dirty="0"/>
          </a:p>
          <a:p>
            <a:r>
              <a:rPr lang="en-US" dirty="0"/>
              <a:t>Compatibility package</a:t>
            </a:r>
          </a:p>
          <a:p>
            <a:r>
              <a:rPr lang="en-US" dirty="0"/>
              <a:t>Renderers</a:t>
            </a:r>
          </a:p>
          <a:p>
            <a:r>
              <a:rPr lang="en-US" dirty="0"/>
              <a:t>Obsoleted </a:t>
            </a:r>
          </a:p>
        </p:txBody>
      </p:sp>
    </p:spTree>
    <p:extLst>
      <p:ext uri="{BB962C8B-B14F-4D97-AF65-F5344CB8AC3E}">
        <p14:creationId xmlns:p14="http://schemas.microsoft.com/office/powerpoint/2010/main" val="37909139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4AC97-B0F9-41A0-8A8A-E84962283B77}"/>
              </a:ext>
            </a:extLst>
          </p:cNvPr>
          <p:cNvSpPr>
            <a:spLocks noGrp="1"/>
          </p:cNvSpPr>
          <p:nvPr>
            <p:ph type="title"/>
          </p:nvPr>
        </p:nvSpPr>
        <p:spPr/>
        <p:txBody>
          <a:bodyPr/>
          <a:lstStyle/>
          <a:p>
            <a:r>
              <a:rPr lang="en-US" dirty="0" err="1"/>
              <a:t>Ecosistema</a:t>
            </a:r>
            <a:r>
              <a:rPr lang="en-US" dirty="0"/>
              <a:t> Third-Party</a:t>
            </a:r>
          </a:p>
        </p:txBody>
      </p:sp>
      <p:sp>
        <p:nvSpPr>
          <p:cNvPr id="3" name="Content Placeholder 2">
            <a:extLst>
              <a:ext uri="{FF2B5EF4-FFF2-40B4-BE49-F238E27FC236}">
                <a16:creationId xmlns:a16="http://schemas.microsoft.com/office/drawing/2014/main" id="{9B6E80F2-6379-4BA0-A17E-AAC769366C0C}"/>
              </a:ext>
            </a:extLst>
          </p:cNvPr>
          <p:cNvSpPr>
            <a:spLocks noGrp="1"/>
          </p:cNvSpPr>
          <p:nvPr>
            <p:ph idx="1"/>
          </p:nvPr>
        </p:nvSpPr>
        <p:spPr>
          <a:xfrm>
            <a:off x="838200" y="1825624"/>
            <a:ext cx="10515600" cy="4711533"/>
          </a:xfrm>
        </p:spPr>
        <p:txBody>
          <a:bodyPr>
            <a:normAutofit fontScale="85000" lnSpcReduction="20000"/>
          </a:bodyPr>
          <a:lstStyle/>
          <a:p>
            <a:r>
              <a:rPr lang="en-US" dirty="0" err="1"/>
              <a:t>Vendedores</a:t>
            </a:r>
            <a:r>
              <a:rPr lang="en-US" dirty="0"/>
              <a:t> de </a:t>
            </a:r>
            <a:r>
              <a:rPr lang="en-US" dirty="0" err="1"/>
              <a:t>controles</a:t>
            </a:r>
            <a:r>
              <a:rPr lang="en-US" dirty="0"/>
              <a:t> y </a:t>
            </a:r>
            <a:r>
              <a:rPr lang="en-US" dirty="0" err="1"/>
              <a:t>librerías</a:t>
            </a:r>
            <a:r>
              <a:rPr lang="en-US" dirty="0"/>
              <a:t> de </a:t>
            </a:r>
            <a:r>
              <a:rPr lang="en-US" dirty="0" err="1"/>
              <a:t>terceros</a:t>
            </a:r>
            <a:endParaRPr lang="en-US" dirty="0"/>
          </a:p>
          <a:p>
            <a:pPr lvl="1"/>
            <a:r>
              <a:rPr lang="en-US" dirty="0" err="1"/>
              <a:t>Recomendaciones</a:t>
            </a:r>
            <a:endParaRPr lang="en-US" dirty="0"/>
          </a:p>
          <a:p>
            <a:pPr lvl="2"/>
            <a:r>
              <a:rPr lang="en-US" dirty="0" err="1"/>
              <a:t>Actualizar</a:t>
            </a:r>
            <a:r>
              <a:rPr lang="en-US" dirty="0"/>
              <a:t> a </a:t>
            </a:r>
            <a:r>
              <a:rPr lang="en-US" dirty="0" err="1"/>
              <a:t>paquetes</a:t>
            </a:r>
            <a:r>
              <a:rPr lang="en-US" dirty="0"/>
              <a:t> </a:t>
            </a:r>
            <a:r>
              <a:rPr lang="en-US" dirty="0" err="1"/>
              <a:t>optimizados</a:t>
            </a:r>
            <a:r>
              <a:rPr lang="en-US" dirty="0"/>
              <a:t> para .NET MAUI</a:t>
            </a:r>
          </a:p>
          <a:p>
            <a:pPr lvl="2"/>
            <a:r>
              <a:rPr lang="en-US" dirty="0" err="1"/>
              <a:t>Recompilar</a:t>
            </a:r>
            <a:r>
              <a:rPr lang="en-US" dirty="0"/>
              <a:t> y </a:t>
            </a:r>
            <a:r>
              <a:rPr lang="en-US" dirty="0" err="1"/>
              <a:t>cambiar</a:t>
            </a:r>
            <a:r>
              <a:rPr lang="en-US" dirty="0"/>
              <a:t> target a .NET 6 TFMs</a:t>
            </a:r>
          </a:p>
          <a:p>
            <a:pPr lvl="1"/>
            <a:r>
              <a:rPr lang="en-US" dirty="0"/>
              <a:t>Usar adapter-shim y </a:t>
            </a:r>
            <a:r>
              <a:rPr lang="en-US" dirty="0" err="1"/>
              <a:t>Xamarin.Forms.Legacy</a:t>
            </a:r>
            <a:endParaRPr lang="en-US" dirty="0"/>
          </a:p>
          <a:p>
            <a:pPr lvl="1"/>
            <a:endParaRPr lang="en-US" dirty="0"/>
          </a:p>
          <a:p>
            <a:r>
              <a:rPr lang="en-US" dirty="0" err="1"/>
              <a:t>Librerías</a:t>
            </a:r>
            <a:r>
              <a:rPr lang="en-US" dirty="0"/>
              <a:t> con frameworks (Prism, </a:t>
            </a:r>
            <a:r>
              <a:rPr lang="en-US" dirty="0" err="1"/>
              <a:t>FreshMvvm</a:t>
            </a:r>
            <a:r>
              <a:rPr lang="en-US" dirty="0"/>
              <a:t>, </a:t>
            </a:r>
            <a:r>
              <a:rPr lang="en-US" dirty="0" err="1"/>
              <a:t>MvvmCross</a:t>
            </a:r>
            <a:r>
              <a:rPr lang="en-US" dirty="0"/>
              <a:t>, </a:t>
            </a:r>
            <a:r>
              <a:rPr lang="en-US" dirty="0" err="1"/>
              <a:t>RxUI</a:t>
            </a:r>
            <a:r>
              <a:rPr lang="en-US" dirty="0"/>
              <a:t>…)</a:t>
            </a:r>
          </a:p>
          <a:p>
            <a:pPr lvl="1"/>
            <a:r>
              <a:rPr lang="en-US" dirty="0" err="1"/>
              <a:t>Recomendaciones</a:t>
            </a:r>
            <a:endParaRPr lang="en-US" dirty="0"/>
          </a:p>
          <a:p>
            <a:pPr lvl="2"/>
            <a:r>
              <a:rPr lang="en-US" dirty="0" err="1"/>
              <a:t>Actualizar</a:t>
            </a:r>
            <a:r>
              <a:rPr lang="en-US" dirty="0"/>
              <a:t> a </a:t>
            </a:r>
            <a:r>
              <a:rPr lang="en-US" dirty="0" err="1"/>
              <a:t>paquetes</a:t>
            </a:r>
            <a:r>
              <a:rPr lang="en-US" dirty="0"/>
              <a:t> </a:t>
            </a:r>
            <a:r>
              <a:rPr lang="en-US" dirty="0" err="1"/>
              <a:t>optimizados</a:t>
            </a:r>
            <a:r>
              <a:rPr lang="en-US" dirty="0"/>
              <a:t> para .NET MAUI</a:t>
            </a:r>
          </a:p>
          <a:p>
            <a:endParaRPr lang="en-US" dirty="0"/>
          </a:p>
          <a:p>
            <a:r>
              <a:rPr lang="en-US" dirty="0" err="1"/>
              <a:t>Tendremos</a:t>
            </a:r>
            <a:r>
              <a:rPr lang="en-US" dirty="0"/>
              <a:t> una reunion </a:t>
            </a:r>
            <a:r>
              <a:rPr lang="en-US" dirty="0" err="1"/>
              <a:t>mensual</a:t>
            </a:r>
            <a:r>
              <a:rPr lang="en-US" dirty="0"/>
              <a:t> con </a:t>
            </a:r>
            <a:r>
              <a:rPr lang="en-US" dirty="0" err="1"/>
              <a:t>invitaciones</a:t>
            </a:r>
            <a:r>
              <a:rPr lang="en-US" dirty="0"/>
              <a:t> </a:t>
            </a:r>
            <a:r>
              <a:rPr lang="en-US" dirty="0" err="1"/>
              <a:t>abiertas</a:t>
            </a:r>
            <a:r>
              <a:rPr lang="en-US" dirty="0"/>
              <a:t>.</a:t>
            </a:r>
          </a:p>
        </p:txBody>
      </p:sp>
    </p:spTree>
    <p:extLst>
      <p:ext uri="{BB962C8B-B14F-4D97-AF65-F5344CB8AC3E}">
        <p14:creationId xmlns:p14="http://schemas.microsoft.com/office/powerpoint/2010/main" val="29950126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B66-6441-4EC4-9E94-43033C2E1B27}"/>
              </a:ext>
            </a:extLst>
          </p:cNvPr>
          <p:cNvSpPr>
            <a:spLocks noGrp="1"/>
          </p:cNvSpPr>
          <p:nvPr>
            <p:ph type="title" idx="4294967295"/>
          </p:nvPr>
        </p:nvSpPr>
        <p:spPr>
          <a:xfrm>
            <a:off x="1201163" y="2889362"/>
            <a:ext cx="9167503" cy="2172120"/>
          </a:xfrm>
        </p:spPr>
        <p:txBody>
          <a:bodyPr>
            <a:normAutofit/>
          </a:bodyPr>
          <a:lstStyle/>
          <a:p>
            <a:r>
              <a:rPr lang="en-US" sz="7058" dirty="0" err="1">
                <a:latin typeface="Segoe UI Semibold"/>
                <a:cs typeface="Segoe UI Semibold"/>
              </a:rPr>
              <a:t>Preparando</a:t>
            </a:r>
            <a:r>
              <a:rPr lang="en-US" sz="7058" dirty="0">
                <a:latin typeface="Segoe UI Semibold"/>
                <a:cs typeface="Segoe UI Semibold"/>
              </a:rPr>
              <a:t> el </a:t>
            </a:r>
            <a:r>
              <a:rPr lang="en-US" sz="7058" dirty="0" err="1">
                <a:latin typeface="Segoe UI Semibold"/>
                <a:cs typeface="Segoe UI Semibold"/>
              </a:rPr>
              <a:t>terreno</a:t>
            </a:r>
            <a:r>
              <a:rPr lang="en-US" sz="7058" dirty="0">
                <a:latin typeface="Segoe UI Semibold"/>
                <a:cs typeface="Segoe UI Semibold"/>
              </a:rPr>
              <a:t> de </a:t>
            </a:r>
            <a:r>
              <a:rPr lang="en-US" sz="7058" dirty="0" err="1">
                <a:latin typeface="Segoe UI Semibold"/>
                <a:cs typeface="Segoe UI Semibold"/>
              </a:rPr>
              <a:t>cara</a:t>
            </a:r>
            <a:r>
              <a:rPr lang="en-US" sz="7058" dirty="0">
                <a:latin typeface="Segoe UI Semibold"/>
                <a:cs typeface="Segoe UI Semibold"/>
              </a:rPr>
              <a:t> a .NET MAUI</a:t>
            </a:r>
            <a:endParaRPr lang="en-US" sz="7007" dirty="0">
              <a:cs typeface="Segoe UI"/>
            </a:endParaRPr>
          </a:p>
        </p:txBody>
      </p:sp>
    </p:spTree>
    <p:extLst>
      <p:ext uri="{BB962C8B-B14F-4D97-AF65-F5344CB8AC3E}">
        <p14:creationId xmlns:p14="http://schemas.microsoft.com/office/powerpoint/2010/main" val="1443909770"/>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DB27D-3C0D-8444-96A3-0F6FD7C504AC}"/>
              </a:ext>
            </a:extLst>
          </p:cNvPr>
          <p:cNvSpPr>
            <a:spLocks noGrp="1"/>
          </p:cNvSpPr>
          <p:nvPr>
            <p:ph type="ctrTitle"/>
          </p:nvPr>
        </p:nvSpPr>
        <p:spPr/>
        <p:txBody>
          <a:bodyPr/>
          <a:lstStyle/>
          <a:p>
            <a:r>
              <a:rPr lang="en-US" dirty="0" err="1"/>
              <a:t>Puedes</a:t>
            </a:r>
            <a:r>
              <a:rPr lang="en-US" dirty="0"/>
              <a:t> </a:t>
            </a:r>
            <a:r>
              <a:rPr lang="en-US" dirty="0" err="1"/>
              <a:t>hacer</a:t>
            </a:r>
            <a:endParaRPr lang="en-US" dirty="0"/>
          </a:p>
        </p:txBody>
      </p:sp>
      <p:sp>
        <p:nvSpPr>
          <p:cNvPr id="3" name="Subtitle 2">
            <a:extLst>
              <a:ext uri="{FF2B5EF4-FFF2-40B4-BE49-F238E27FC236}">
                <a16:creationId xmlns:a16="http://schemas.microsoft.com/office/drawing/2014/main" id="{E0CB06CB-172C-0648-92D7-2C8B2D1EA213}"/>
              </a:ext>
            </a:extLst>
          </p:cNvPr>
          <p:cNvSpPr>
            <a:spLocks noGrp="1"/>
          </p:cNvSpPr>
          <p:nvPr>
            <p:ph type="subTitle" idx="1"/>
          </p:nvPr>
        </p:nvSpPr>
        <p:spPr>
          <a:xfrm>
            <a:off x="1524000" y="3602038"/>
            <a:ext cx="9144000" cy="517065"/>
          </a:xfrm>
        </p:spPr>
        <p:txBody>
          <a:bodyPr/>
          <a:lstStyle/>
          <a:p>
            <a:r>
              <a:rPr lang="en-US" dirty="0"/>
              <a:t>Usar </a:t>
            </a:r>
            <a:r>
              <a:rPr lang="en-US" dirty="0" err="1"/>
              <a:t>AppCompat</a:t>
            </a:r>
            <a:r>
              <a:rPr lang="en-US" dirty="0"/>
              <a:t> en Android</a:t>
            </a:r>
          </a:p>
        </p:txBody>
      </p:sp>
    </p:spTree>
    <p:extLst>
      <p:ext uri="{BB962C8B-B14F-4D97-AF65-F5344CB8AC3E}">
        <p14:creationId xmlns:p14="http://schemas.microsoft.com/office/powerpoint/2010/main" val="22294068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DB27D-3C0D-8444-96A3-0F6FD7C504AC}"/>
              </a:ext>
            </a:extLst>
          </p:cNvPr>
          <p:cNvSpPr>
            <a:spLocks noGrp="1"/>
          </p:cNvSpPr>
          <p:nvPr>
            <p:ph type="ctrTitle"/>
          </p:nvPr>
        </p:nvSpPr>
        <p:spPr/>
        <p:txBody>
          <a:bodyPr/>
          <a:lstStyle/>
          <a:p>
            <a:r>
              <a:rPr lang="en-US" dirty="0" err="1"/>
              <a:t>Puedes</a:t>
            </a:r>
            <a:r>
              <a:rPr lang="en-US" dirty="0"/>
              <a:t> </a:t>
            </a:r>
            <a:r>
              <a:rPr lang="en-US" dirty="0" err="1"/>
              <a:t>hacer</a:t>
            </a:r>
            <a:endParaRPr lang="en-US" dirty="0"/>
          </a:p>
        </p:txBody>
      </p:sp>
      <p:sp>
        <p:nvSpPr>
          <p:cNvPr id="3" name="Subtitle 2">
            <a:extLst>
              <a:ext uri="{FF2B5EF4-FFF2-40B4-BE49-F238E27FC236}">
                <a16:creationId xmlns:a16="http://schemas.microsoft.com/office/drawing/2014/main" id="{E0CB06CB-172C-0648-92D7-2C8B2D1EA213}"/>
              </a:ext>
            </a:extLst>
          </p:cNvPr>
          <p:cNvSpPr>
            <a:spLocks noGrp="1"/>
          </p:cNvSpPr>
          <p:nvPr>
            <p:ph type="subTitle" idx="1"/>
          </p:nvPr>
        </p:nvSpPr>
        <p:spPr>
          <a:xfrm>
            <a:off x="1524000" y="3602038"/>
            <a:ext cx="9144000" cy="517065"/>
          </a:xfrm>
        </p:spPr>
        <p:txBody>
          <a:bodyPr/>
          <a:lstStyle/>
          <a:p>
            <a:r>
              <a:rPr lang="en-US" dirty="0"/>
              <a:t>Usar Fast Renderers</a:t>
            </a:r>
          </a:p>
        </p:txBody>
      </p:sp>
    </p:spTree>
    <p:extLst>
      <p:ext uri="{BB962C8B-B14F-4D97-AF65-F5344CB8AC3E}">
        <p14:creationId xmlns:p14="http://schemas.microsoft.com/office/powerpoint/2010/main" val="33081821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DB27D-3C0D-8444-96A3-0F6FD7C504AC}"/>
              </a:ext>
            </a:extLst>
          </p:cNvPr>
          <p:cNvSpPr>
            <a:spLocks noGrp="1"/>
          </p:cNvSpPr>
          <p:nvPr>
            <p:ph type="ctrTitle"/>
          </p:nvPr>
        </p:nvSpPr>
        <p:spPr/>
        <p:txBody>
          <a:bodyPr>
            <a:normAutofit/>
          </a:bodyPr>
          <a:lstStyle/>
          <a:p>
            <a:r>
              <a:rPr lang="en-US" sz="4800" dirty="0" err="1"/>
              <a:t>Puedes</a:t>
            </a:r>
            <a:r>
              <a:rPr lang="en-US" sz="4800" dirty="0"/>
              <a:t> </a:t>
            </a:r>
            <a:r>
              <a:rPr lang="en-US" sz="4800" dirty="0" err="1"/>
              <a:t>hacer</a:t>
            </a:r>
            <a:endParaRPr lang="en-US" sz="4800" dirty="0"/>
          </a:p>
        </p:txBody>
      </p:sp>
      <p:sp>
        <p:nvSpPr>
          <p:cNvPr id="3" name="Subtitle 2">
            <a:extLst>
              <a:ext uri="{FF2B5EF4-FFF2-40B4-BE49-F238E27FC236}">
                <a16:creationId xmlns:a16="http://schemas.microsoft.com/office/drawing/2014/main" id="{E0CB06CB-172C-0648-92D7-2C8B2D1EA213}"/>
              </a:ext>
            </a:extLst>
          </p:cNvPr>
          <p:cNvSpPr>
            <a:spLocks noGrp="1"/>
          </p:cNvSpPr>
          <p:nvPr>
            <p:ph type="subTitle" idx="1"/>
          </p:nvPr>
        </p:nvSpPr>
        <p:spPr>
          <a:xfrm>
            <a:off x="1524000" y="3602038"/>
            <a:ext cx="9144000" cy="517065"/>
          </a:xfrm>
        </p:spPr>
        <p:txBody>
          <a:bodyPr/>
          <a:lstStyle/>
          <a:p>
            <a:r>
              <a:rPr lang="en-US" dirty="0"/>
              <a:t>Usar </a:t>
            </a:r>
            <a:r>
              <a:rPr lang="en-US" dirty="0" err="1"/>
              <a:t>librerías</a:t>
            </a:r>
            <a:r>
              <a:rPr lang="en-US" dirty="0"/>
              <a:t> .NET Standard</a:t>
            </a:r>
          </a:p>
        </p:txBody>
      </p:sp>
    </p:spTree>
    <p:extLst>
      <p:ext uri="{BB962C8B-B14F-4D97-AF65-F5344CB8AC3E}">
        <p14:creationId xmlns:p14="http://schemas.microsoft.com/office/powerpoint/2010/main" val="14610845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DB27D-3C0D-8444-96A3-0F6FD7C504AC}"/>
              </a:ext>
            </a:extLst>
          </p:cNvPr>
          <p:cNvSpPr>
            <a:spLocks noGrp="1"/>
          </p:cNvSpPr>
          <p:nvPr>
            <p:ph type="ctrTitle"/>
          </p:nvPr>
        </p:nvSpPr>
        <p:spPr/>
        <p:txBody>
          <a:bodyPr/>
          <a:lstStyle/>
          <a:p>
            <a:r>
              <a:rPr lang="en-US" dirty="0"/>
              <a:t>No </a:t>
            </a:r>
            <a:r>
              <a:rPr lang="en-US" dirty="0" err="1"/>
              <a:t>hagas</a:t>
            </a:r>
            <a:endParaRPr lang="en-US" dirty="0"/>
          </a:p>
        </p:txBody>
      </p:sp>
      <p:sp>
        <p:nvSpPr>
          <p:cNvPr id="3" name="Subtitle 2">
            <a:extLst>
              <a:ext uri="{FF2B5EF4-FFF2-40B4-BE49-F238E27FC236}">
                <a16:creationId xmlns:a16="http://schemas.microsoft.com/office/drawing/2014/main" id="{E0CB06CB-172C-0648-92D7-2C8B2D1EA213}"/>
              </a:ext>
            </a:extLst>
          </p:cNvPr>
          <p:cNvSpPr>
            <a:spLocks noGrp="1"/>
          </p:cNvSpPr>
          <p:nvPr>
            <p:ph type="subTitle" idx="1"/>
          </p:nvPr>
        </p:nvSpPr>
        <p:spPr>
          <a:xfrm>
            <a:off x="1524000" y="3602038"/>
            <a:ext cx="9144000" cy="517065"/>
          </a:xfrm>
        </p:spPr>
        <p:txBody>
          <a:bodyPr/>
          <a:lstStyle/>
          <a:p>
            <a:r>
              <a:rPr lang="en-US" dirty="0"/>
              <a:t>Usar APIs </a:t>
            </a:r>
            <a:r>
              <a:rPr lang="en-US" dirty="0" err="1"/>
              <a:t>obsoletas</a:t>
            </a:r>
            <a:endParaRPr lang="en-US" dirty="0"/>
          </a:p>
        </p:txBody>
      </p:sp>
    </p:spTree>
    <p:extLst>
      <p:ext uri="{BB962C8B-B14F-4D97-AF65-F5344CB8AC3E}">
        <p14:creationId xmlns:p14="http://schemas.microsoft.com/office/powerpoint/2010/main" val="31922286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DB27D-3C0D-8444-96A3-0F6FD7C504AC}"/>
              </a:ext>
            </a:extLst>
          </p:cNvPr>
          <p:cNvSpPr>
            <a:spLocks noGrp="1"/>
          </p:cNvSpPr>
          <p:nvPr>
            <p:ph type="ctrTitle"/>
          </p:nvPr>
        </p:nvSpPr>
        <p:spPr/>
        <p:txBody>
          <a:bodyPr>
            <a:normAutofit/>
          </a:bodyPr>
          <a:lstStyle/>
          <a:p>
            <a:r>
              <a:rPr lang="en-US" sz="4800" dirty="0"/>
              <a:t>No </a:t>
            </a:r>
            <a:r>
              <a:rPr lang="en-US" sz="4800" dirty="0" err="1"/>
              <a:t>hagas</a:t>
            </a:r>
            <a:endParaRPr lang="en-US" sz="4800" dirty="0"/>
          </a:p>
        </p:txBody>
      </p:sp>
      <p:sp>
        <p:nvSpPr>
          <p:cNvPr id="3" name="Subtitle 2">
            <a:extLst>
              <a:ext uri="{FF2B5EF4-FFF2-40B4-BE49-F238E27FC236}">
                <a16:creationId xmlns:a16="http://schemas.microsoft.com/office/drawing/2014/main" id="{E0CB06CB-172C-0648-92D7-2C8B2D1EA213}"/>
              </a:ext>
            </a:extLst>
          </p:cNvPr>
          <p:cNvSpPr>
            <a:spLocks noGrp="1"/>
          </p:cNvSpPr>
          <p:nvPr>
            <p:ph type="subTitle" idx="1"/>
          </p:nvPr>
        </p:nvSpPr>
        <p:spPr>
          <a:xfrm>
            <a:off x="1524000" y="3602038"/>
            <a:ext cx="9144000" cy="517065"/>
          </a:xfrm>
        </p:spPr>
        <p:txBody>
          <a:bodyPr/>
          <a:lstStyle/>
          <a:p>
            <a:r>
              <a:rPr lang="en-US" dirty="0"/>
              <a:t>Usar </a:t>
            </a:r>
            <a:r>
              <a:rPr lang="en-US" dirty="0" err="1"/>
              <a:t>DataPages</a:t>
            </a:r>
            <a:r>
              <a:rPr lang="en-US" dirty="0"/>
              <a:t> o </a:t>
            </a:r>
            <a:r>
              <a:rPr lang="en-US" dirty="0" err="1"/>
              <a:t>NuGets</a:t>
            </a:r>
            <a:r>
              <a:rPr lang="en-US" dirty="0"/>
              <a:t> de Themes</a:t>
            </a:r>
          </a:p>
        </p:txBody>
      </p:sp>
    </p:spTree>
    <p:extLst>
      <p:ext uri="{BB962C8B-B14F-4D97-AF65-F5344CB8AC3E}">
        <p14:creationId xmlns:p14="http://schemas.microsoft.com/office/powerpoint/2010/main" val="3453051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027FA-41FA-45EA-90D7-D2665C65DF9F}"/>
              </a:ext>
            </a:extLst>
          </p:cNvPr>
          <p:cNvSpPr>
            <a:spLocks noGrp="1"/>
          </p:cNvSpPr>
          <p:nvPr>
            <p:ph type="title"/>
          </p:nvPr>
        </p:nvSpPr>
        <p:spPr/>
        <p:txBody>
          <a:bodyPr/>
          <a:lstStyle/>
          <a:p>
            <a:r>
              <a:rPr lang="en-US" dirty="0">
                <a:solidFill>
                  <a:schemeClr val="tx1"/>
                </a:solidFill>
              </a:rPr>
              <a:t>El </a:t>
            </a:r>
            <a:r>
              <a:rPr lang="en-US" dirty="0" err="1">
                <a:solidFill>
                  <a:schemeClr val="tx1"/>
                </a:solidFill>
              </a:rPr>
              <a:t>viaje</a:t>
            </a:r>
            <a:r>
              <a:rPr lang="en-US" dirty="0">
                <a:solidFill>
                  <a:schemeClr val="tx1"/>
                </a:solidFill>
              </a:rPr>
              <a:t> </a:t>
            </a:r>
            <a:r>
              <a:rPr lang="en-US" dirty="0" err="1">
                <a:solidFill>
                  <a:schemeClr val="tx1"/>
                </a:solidFill>
              </a:rPr>
              <a:t>hacia</a:t>
            </a:r>
            <a:r>
              <a:rPr lang="en-US" dirty="0">
                <a:solidFill>
                  <a:schemeClr val="tx1"/>
                </a:solidFill>
              </a:rPr>
              <a:t> un </a:t>
            </a:r>
            <a:r>
              <a:rPr lang="en-US" dirty="0" err="1">
                <a:solidFill>
                  <a:schemeClr val="tx1"/>
                </a:solidFill>
              </a:rPr>
              <a:t>único</a:t>
            </a:r>
            <a:r>
              <a:rPr lang="en-US" dirty="0">
                <a:solidFill>
                  <a:schemeClr val="tx1"/>
                </a:solidFill>
              </a:rPr>
              <a:t> .NET </a:t>
            </a:r>
          </a:p>
        </p:txBody>
      </p:sp>
      <p:pic>
        <p:nvPicPr>
          <p:cNvPr id="4" name="Graphic 3">
            <a:extLst>
              <a:ext uri="{FF2B5EF4-FFF2-40B4-BE49-F238E27FC236}">
                <a16:creationId xmlns:a16="http://schemas.microsoft.com/office/drawing/2014/main" id="{46B97473-DC6F-4D3F-829E-150F9FC5248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19783" y="3752784"/>
            <a:ext cx="5523357" cy="2856908"/>
          </a:xfrm>
          <a:prstGeom prst="rect">
            <a:avLst/>
          </a:prstGeom>
        </p:spPr>
      </p:pic>
    </p:spTree>
    <p:extLst>
      <p:ext uri="{BB962C8B-B14F-4D97-AF65-F5344CB8AC3E}">
        <p14:creationId xmlns:p14="http://schemas.microsoft.com/office/powerpoint/2010/main" val="3832909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B66-6441-4EC4-9E94-43033C2E1B27}"/>
              </a:ext>
            </a:extLst>
          </p:cNvPr>
          <p:cNvSpPr>
            <a:spLocks noGrp="1"/>
          </p:cNvSpPr>
          <p:nvPr>
            <p:ph type="title" idx="4294967295"/>
          </p:nvPr>
        </p:nvSpPr>
        <p:spPr>
          <a:xfrm>
            <a:off x="1201163" y="2889362"/>
            <a:ext cx="9167503" cy="2172120"/>
          </a:xfrm>
        </p:spPr>
        <p:txBody>
          <a:bodyPr>
            <a:normAutofit fontScale="90000"/>
          </a:bodyPr>
          <a:lstStyle/>
          <a:p>
            <a:r>
              <a:rPr lang="en-US" sz="7058" dirty="0" err="1">
                <a:latin typeface="Segoe UI Semibold"/>
                <a:cs typeface="Segoe UI Semibold"/>
              </a:rPr>
              <a:t>Experiencia</a:t>
            </a:r>
            <a:r>
              <a:rPr lang="en-US" sz="7058" dirty="0">
                <a:latin typeface="Segoe UI Semibold"/>
                <a:cs typeface="Segoe UI Semibold"/>
              </a:rPr>
              <a:t> de Desarrollo con .NET MAUI</a:t>
            </a:r>
            <a:endParaRPr lang="en-US" sz="7007" dirty="0">
              <a:cs typeface="Segoe UI"/>
            </a:endParaRPr>
          </a:p>
        </p:txBody>
      </p:sp>
    </p:spTree>
    <p:extLst>
      <p:ext uri="{BB962C8B-B14F-4D97-AF65-F5344CB8AC3E}">
        <p14:creationId xmlns:p14="http://schemas.microsoft.com/office/powerpoint/2010/main" val="1334096919"/>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A0D59-0500-479A-84D3-A9C0F05518EB}"/>
              </a:ext>
            </a:extLst>
          </p:cNvPr>
          <p:cNvSpPr>
            <a:spLocks noGrp="1"/>
          </p:cNvSpPr>
          <p:nvPr>
            <p:ph type="title"/>
          </p:nvPr>
        </p:nvSpPr>
        <p:spPr/>
        <p:txBody>
          <a:bodyPr/>
          <a:lstStyle/>
          <a:p>
            <a:r>
              <a:rPr lang="en-US" dirty="0"/>
              <a:t>Proyecto </a:t>
            </a:r>
            <a:r>
              <a:rPr lang="en-US" dirty="0" err="1"/>
              <a:t>único</a:t>
            </a:r>
            <a:endParaRPr lang="en-US" dirty="0"/>
          </a:p>
        </p:txBody>
      </p:sp>
      <p:sp>
        <p:nvSpPr>
          <p:cNvPr id="4" name="Text Placeholder 3">
            <a:extLst>
              <a:ext uri="{FF2B5EF4-FFF2-40B4-BE49-F238E27FC236}">
                <a16:creationId xmlns:a16="http://schemas.microsoft.com/office/drawing/2014/main" id="{B50F347E-1B05-4C7E-8880-3DBC707F330E}"/>
              </a:ext>
            </a:extLst>
          </p:cNvPr>
          <p:cNvSpPr>
            <a:spLocks noGrp="1"/>
          </p:cNvSpPr>
          <p:nvPr>
            <p:ph type="body" sz="half" idx="2"/>
          </p:nvPr>
        </p:nvSpPr>
        <p:spPr/>
        <p:txBody>
          <a:bodyPr/>
          <a:lstStyle/>
          <a:p>
            <a:pPr>
              <a:lnSpc>
                <a:spcPct val="150000"/>
              </a:lnSpc>
            </a:pPr>
            <a:r>
              <a:rPr lang="en-US"/>
              <a:t>Single project alleviates several points of friction when developing apps that target multiple platforms.</a:t>
            </a:r>
          </a:p>
          <a:p>
            <a:endParaRPr lang="en-US"/>
          </a:p>
          <a:p>
            <a:pPr marL="285750" indent="-285750">
              <a:buFont typeface="Arial" panose="020B0604020202020204" pitchFamily="34" charset="0"/>
              <a:buChar char="•"/>
            </a:pPr>
            <a:r>
              <a:rPr lang="en-US"/>
              <a:t>Images</a:t>
            </a:r>
          </a:p>
          <a:p>
            <a:pPr marL="285750" indent="-285750">
              <a:buFont typeface="Arial" panose="020B0604020202020204" pitchFamily="34" charset="0"/>
              <a:buChar char="•"/>
            </a:pPr>
            <a:r>
              <a:rPr lang="en-US"/>
              <a:t>Fonts</a:t>
            </a:r>
          </a:p>
          <a:p>
            <a:pPr marL="285750" indent="-285750">
              <a:buFont typeface="Arial" panose="020B0604020202020204" pitchFamily="34" charset="0"/>
              <a:buChar char="•"/>
            </a:pPr>
            <a:r>
              <a:rPr lang="en-US"/>
              <a:t>Platform code</a:t>
            </a:r>
          </a:p>
        </p:txBody>
      </p:sp>
      <p:sp>
        <p:nvSpPr>
          <p:cNvPr id="5" name="Title 1">
            <a:extLst>
              <a:ext uri="{FF2B5EF4-FFF2-40B4-BE49-F238E27FC236}">
                <a16:creationId xmlns:a16="http://schemas.microsoft.com/office/drawing/2014/main" id="{CC91163D-1113-4C28-A68C-434FE28B82DD}"/>
              </a:ext>
            </a:extLst>
          </p:cNvPr>
          <p:cNvSpPr txBox="1">
            <a:spLocks/>
          </p:cNvSpPr>
          <p:nvPr/>
        </p:nvSpPr>
        <p:spPr>
          <a:xfrm>
            <a:off x="10660906" y="160600"/>
            <a:ext cx="1623691" cy="326982"/>
          </a:xfrm>
          <a:prstGeom prst="rect">
            <a:avLst/>
          </a:prstGeom>
          <a:solidFill>
            <a:schemeClr val="tx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Productivity</a:t>
            </a:r>
          </a:p>
        </p:txBody>
      </p:sp>
      <p:pic>
        <p:nvPicPr>
          <p:cNvPr id="8" name="Picture 2">
            <a:extLst>
              <a:ext uri="{FF2B5EF4-FFF2-40B4-BE49-F238E27FC236}">
                <a16:creationId xmlns:a16="http://schemas.microsoft.com/office/drawing/2014/main" id="{25642297-520B-45E2-BBD9-123FE492C1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6288" y="2479786"/>
            <a:ext cx="2808167" cy="188890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A picture containing graphical user interface, application&#10;&#10;Description automatically generated">
            <a:extLst>
              <a:ext uri="{FF2B5EF4-FFF2-40B4-BE49-F238E27FC236}">
                <a16:creationId xmlns:a16="http://schemas.microsoft.com/office/drawing/2014/main" id="{964CAB7F-8A9F-2146-B1F9-2DD5585E1151}"/>
              </a:ext>
            </a:extLst>
          </p:cNvPr>
          <p:cNvPicPr>
            <a:picLocks noChangeAspect="1"/>
          </p:cNvPicPr>
          <p:nvPr/>
        </p:nvPicPr>
        <p:blipFill>
          <a:blip r:embed="rId3"/>
          <a:stretch>
            <a:fillRect/>
          </a:stretch>
        </p:blipFill>
        <p:spPr>
          <a:xfrm>
            <a:off x="6636744" y="0"/>
            <a:ext cx="3787254" cy="6858000"/>
          </a:xfrm>
          <a:prstGeom prst="rect">
            <a:avLst/>
          </a:prstGeom>
        </p:spPr>
      </p:pic>
    </p:spTree>
    <p:extLst>
      <p:ext uri="{BB962C8B-B14F-4D97-AF65-F5344CB8AC3E}">
        <p14:creationId xmlns:p14="http://schemas.microsoft.com/office/powerpoint/2010/main" val="1876832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2"/>
                                        </p:tgtEl>
                                      </p:cBhvr>
                                    </p:animEffect>
                                    <p:set>
                                      <p:cBhvr>
                                        <p:cTn id="7"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A0D59-0500-479A-84D3-A9C0F05518EB}"/>
              </a:ext>
            </a:extLst>
          </p:cNvPr>
          <p:cNvSpPr>
            <a:spLocks noGrp="1"/>
          </p:cNvSpPr>
          <p:nvPr>
            <p:ph type="title"/>
          </p:nvPr>
        </p:nvSpPr>
        <p:spPr/>
        <p:txBody>
          <a:bodyPr/>
          <a:lstStyle/>
          <a:p>
            <a:r>
              <a:rPr lang="en-US" dirty="0"/>
              <a:t>Proyecto </a:t>
            </a:r>
            <a:r>
              <a:rPr lang="en-US" dirty="0" err="1"/>
              <a:t>único</a:t>
            </a:r>
            <a:endParaRPr lang="en-US" dirty="0"/>
          </a:p>
        </p:txBody>
      </p:sp>
      <p:sp>
        <p:nvSpPr>
          <p:cNvPr id="4" name="Text Placeholder 3">
            <a:extLst>
              <a:ext uri="{FF2B5EF4-FFF2-40B4-BE49-F238E27FC236}">
                <a16:creationId xmlns:a16="http://schemas.microsoft.com/office/drawing/2014/main" id="{B50F347E-1B05-4C7E-8880-3DBC707F330E}"/>
              </a:ext>
            </a:extLst>
          </p:cNvPr>
          <p:cNvSpPr>
            <a:spLocks noGrp="1"/>
          </p:cNvSpPr>
          <p:nvPr>
            <p:ph type="body" sz="half" idx="2"/>
          </p:nvPr>
        </p:nvSpPr>
        <p:spPr/>
        <p:txBody>
          <a:bodyPr/>
          <a:lstStyle/>
          <a:p>
            <a:pPr>
              <a:lnSpc>
                <a:spcPct val="150000"/>
              </a:lnSpc>
            </a:pPr>
            <a:r>
              <a:rPr lang="en-US"/>
              <a:t>Single project alleviates several points of friction when developing apps that target multiple platforms.</a:t>
            </a:r>
          </a:p>
          <a:p>
            <a:endParaRPr lang="en-US"/>
          </a:p>
          <a:p>
            <a:pPr marL="285750" indent="-285750">
              <a:buFont typeface="Arial" panose="020B0604020202020204" pitchFamily="34" charset="0"/>
              <a:buChar char="•"/>
            </a:pPr>
            <a:r>
              <a:rPr lang="en-US"/>
              <a:t>Multi-targeting</a:t>
            </a:r>
          </a:p>
          <a:p>
            <a:pPr marL="285750" indent="-285750">
              <a:buFont typeface="Arial" panose="020B0604020202020204" pitchFamily="34" charset="0"/>
              <a:buChar char="•"/>
            </a:pPr>
            <a:r>
              <a:rPr lang="en-US"/>
              <a:t>Images</a:t>
            </a:r>
          </a:p>
          <a:p>
            <a:pPr marL="285750" indent="-285750">
              <a:buFont typeface="Arial" panose="020B0604020202020204" pitchFamily="34" charset="0"/>
              <a:buChar char="•"/>
            </a:pPr>
            <a:r>
              <a:rPr lang="en-US"/>
              <a:t>Fonts</a:t>
            </a:r>
          </a:p>
          <a:p>
            <a:pPr marL="285750" indent="-285750">
              <a:buFont typeface="Arial" panose="020B0604020202020204" pitchFamily="34" charset="0"/>
              <a:buChar char="•"/>
            </a:pPr>
            <a:r>
              <a:rPr lang="en-US"/>
              <a:t>Platform code</a:t>
            </a:r>
          </a:p>
        </p:txBody>
      </p:sp>
      <p:sp>
        <p:nvSpPr>
          <p:cNvPr id="5" name="Title 1">
            <a:extLst>
              <a:ext uri="{FF2B5EF4-FFF2-40B4-BE49-F238E27FC236}">
                <a16:creationId xmlns:a16="http://schemas.microsoft.com/office/drawing/2014/main" id="{CC91163D-1113-4C28-A68C-434FE28B82DD}"/>
              </a:ext>
            </a:extLst>
          </p:cNvPr>
          <p:cNvSpPr txBox="1">
            <a:spLocks/>
          </p:cNvSpPr>
          <p:nvPr/>
        </p:nvSpPr>
        <p:spPr>
          <a:xfrm>
            <a:off x="10660906" y="160600"/>
            <a:ext cx="1623691" cy="326982"/>
          </a:xfrm>
          <a:prstGeom prst="rect">
            <a:avLst/>
          </a:prstGeom>
          <a:solidFill>
            <a:schemeClr val="tx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Productivity</a:t>
            </a:r>
          </a:p>
        </p:txBody>
      </p:sp>
      <p:pic>
        <p:nvPicPr>
          <p:cNvPr id="7" name="Picture 6">
            <a:extLst>
              <a:ext uri="{FF2B5EF4-FFF2-40B4-BE49-F238E27FC236}">
                <a16:creationId xmlns:a16="http://schemas.microsoft.com/office/drawing/2014/main" id="{BD40F585-1A63-49D2-81D7-C94BC81C8651}"/>
              </a:ext>
            </a:extLst>
          </p:cNvPr>
          <p:cNvPicPr>
            <a:picLocks noChangeAspect="1"/>
          </p:cNvPicPr>
          <p:nvPr/>
        </p:nvPicPr>
        <p:blipFill>
          <a:blip r:embed="rId2"/>
          <a:stretch>
            <a:fillRect/>
          </a:stretch>
        </p:blipFill>
        <p:spPr>
          <a:xfrm>
            <a:off x="6559758" y="1966429"/>
            <a:ext cx="3560849" cy="3336077"/>
          </a:xfrm>
          <a:prstGeom prst="rect">
            <a:avLst/>
          </a:prstGeom>
        </p:spPr>
      </p:pic>
    </p:spTree>
    <p:extLst>
      <p:ext uri="{BB962C8B-B14F-4D97-AF65-F5344CB8AC3E}">
        <p14:creationId xmlns:p14="http://schemas.microsoft.com/office/powerpoint/2010/main" val="3733973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A0D59-0500-479A-84D3-A9C0F05518EB}"/>
              </a:ext>
            </a:extLst>
          </p:cNvPr>
          <p:cNvSpPr>
            <a:spLocks noGrp="1"/>
          </p:cNvSpPr>
          <p:nvPr>
            <p:ph type="title"/>
          </p:nvPr>
        </p:nvSpPr>
        <p:spPr/>
        <p:txBody>
          <a:bodyPr/>
          <a:lstStyle/>
          <a:p>
            <a:r>
              <a:rPr lang="en-US" dirty="0"/>
              <a:t>Proyecto </a:t>
            </a:r>
            <a:r>
              <a:rPr lang="en-US" dirty="0" err="1"/>
              <a:t>único</a:t>
            </a:r>
            <a:endParaRPr lang="en-US" dirty="0"/>
          </a:p>
        </p:txBody>
      </p:sp>
      <p:sp>
        <p:nvSpPr>
          <p:cNvPr id="4" name="Text Placeholder 3">
            <a:extLst>
              <a:ext uri="{FF2B5EF4-FFF2-40B4-BE49-F238E27FC236}">
                <a16:creationId xmlns:a16="http://schemas.microsoft.com/office/drawing/2014/main" id="{B50F347E-1B05-4C7E-8880-3DBC707F330E}"/>
              </a:ext>
            </a:extLst>
          </p:cNvPr>
          <p:cNvSpPr>
            <a:spLocks noGrp="1"/>
          </p:cNvSpPr>
          <p:nvPr>
            <p:ph type="body" sz="half" idx="2"/>
          </p:nvPr>
        </p:nvSpPr>
        <p:spPr/>
        <p:txBody>
          <a:bodyPr/>
          <a:lstStyle/>
          <a:p>
            <a:pPr>
              <a:lnSpc>
                <a:spcPct val="150000"/>
              </a:lnSpc>
            </a:pPr>
            <a:r>
              <a:rPr lang="en-US"/>
              <a:t>Single project alleviates several points of friction when developing apps that target multiple platforms.</a:t>
            </a:r>
          </a:p>
          <a:p>
            <a:endParaRPr lang="en-US"/>
          </a:p>
          <a:p>
            <a:pPr marL="285750" indent="-285750">
              <a:buFont typeface="Arial" panose="020B0604020202020204" pitchFamily="34" charset="0"/>
              <a:buChar char="•"/>
            </a:pPr>
            <a:r>
              <a:rPr lang="en-US"/>
              <a:t>Images</a:t>
            </a:r>
          </a:p>
          <a:p>
            <a:pPr marL="285750" indent="-285750">
              <a:buFont typeface="Arial" panose="020B0604020202020204" pitchFamily="34" charset="0"/>
              <a:buChar char="•"/>
            </a:pPr>
            <a:r>
              <a:rPr lang="en-US"/>
              <a:t>Fonts</a:t>
            </a:r>
          </a:p>
          <a:p>
            <a:pPr marL="285750" indent="-285750">
              <a:buFont typeface="Arial" panose="020B0604020202020204" pitchFamily="34" charset="0"/>
              <a:buChar char="•"/>
            </a:pPr>
            <a:r>
              <a:rPr lang="en-US"/>
              <a:t>Platform code</a:t>
            </a:r>
          </a:p>
        </p:txBody>
      </p:sp>
      <p:sp>
        <p:nvSpPr>
          <p:cNvPr id="5" name="Title 1">
            <a:extLst>
              <a:ext uri="{FF2B5EF4-FFF2-40B4-BE49-F238E27FC236}">
                <a16:creationId xmlns:a16="http://schemas.microsoft.com/office/drawing/2014/main" id="{CC91163D-1113-4C28-A68C-434FE28B82DD}"/>
              </a:ext>
            </a:extLst>
          </p:cNvPr>
          <p:cNvSpPr txBox="1">
            <a:spLocks/>
          </p:cNvSpPr>
          <p:nvPr/>
        </p:nvSpPr>
        <p:spPr>
          <a:xfrm>
            <a:off x="10660906" y="160600"/>
            <a:ext cx="1623691" cy="326982"/>
          </a:xfrm>
          <a:prstGeom prst="rect">
            <a:avLst/>
          </a:prstGeom>
          <a:solidFill>
            <a:schemeClr val="tx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Productivity</a:t>
            </a:r>
          </a:p>
        </p:txBody>
      </p:sp>
      <p:pic>
        <p:nvPicPr>
          <p:cNvPr id="6" name="Picture 5">
            <a:extLst>
              <a:ext uri="{FF2B5EF4-FFF2-40B4-BE49-F238E27FC236}">
                <a16:creationId xmlns:a16="http://schemas.microsoft.com/office/drawing/2014/main" id="{F69CA9D6-F501-41D5-9A51-515864B98723}"/>
              </a:ext>
            </a:extLst>
          </p:cNvPr>
          <p:cNvPicPr>
            <a:picLocks noChangeAspect="1"/>
          </p:cNvPicPr>
          <p:nvPr/>
        </p:nvPicPr>
        <p:blipFill>
          <a:blip r:embed="rId2"/>
          <a:stretch>
            <a:fillRect/>
          </a:stretch>
        </p:blipFill>
        <p:spPr>
          <a:xfrm>
            <a:off x="6905593" y="1852129"/>
            <a:ext cx="2727389" cy="3336077"/>
          </a:xfrm>
          <a:prstGeom prst="rect">
            <a:avLst/>
          </a:prstGeom>
        </p:spPr>
      </p:pic>
    </p:spTree>
    <p:extLst>
      <p:ext uri="{BB962C8B-B14F-4D97-AF65-F5344CB8AC3E}">
        <p14:creationId xmlns:p14="http://schemas.microsoft.com/office/powerpoint/2010/main" val="3566493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A0D59-0500-479A-84D3-A9C0F05518EB}"/>
              </a:ext>
            </a:extLst>
          </p:cNvPr>
          <p:cNvSpPr>
            <a:spLocks noGrp="1"/>
          </p:cNvSpPr>
          <p:nvPr>
            <p:ph type="title"/>
          </p:nvPr>
        </p:nvSpPr>
        <p:spPr/>
        <p:txBody>
          <a:bodyPr/>
          <a:lstStyle/>
          <a:p>
            <a:r>
              <a:rPr lang="en-US" dirty="0"/>
              <a:t>Proyecto </a:t>
            </a:r>
            <a:r>
              <a:rPr lang="en-US" dirty="0" err="1"/>
              <a:t>único</a:t>
            </a:r>
            <a:endParaRPr lang="en-US" dirty="0"/>
          </a:p>
        </p:txBody>
      </p:sp>
      <p:sp>
        <p:nvSpPr>
          <p:cNvPr id="4" name="Text Placeholder 3">
            <a:extLst>
              <a:ext uri="{FF2B5EF4-FFF2-40B4-BE49-F238E27FC236}">
                <a16:creationId xmlns:a16="http://schemas.microsoft.com/office/drawing/2014/main" id="{B50F347E-1B05-4C7E-8880-3DBC707F330E}"/>
              </a:ext>
            </a:extLst>
          </p:cNvPr>
          <p:cNvSpPr>
            <a:spLocks noGrp="1"/>
          </p:cNvSpPr>
          <p:nvPr>
            <p:ph type="body" sz="half" idx="2"/>
          </p:nvPr>
        </p:nvSpPr>
        <p:spPr/>
        <p:txBody>
          <a:bodyPr/>
          <a:lstStyle/>
          <a:p>
            <a:pPr>
              <a:lnSpc>
                <a:spcPct val="150000"/>
              </a:lnSpc>
            </a:pPr>
            <a:r>
              <a:rPr lang="en-US"/>
              <a:t>Single project alleviates several points of friction when developing apps that target multiple platforms.</a:t>
            </a:r>
          </a:p>
          <a:p>
            <a:endParaRPr lang="en-US"/>
          </a:p>
          <a:p>
            <a:pPr marL="285750" indent="-285750">
              <a:buFont typeface="Arial" panose="020B0604020202020204" pitchFamily="34" charset="0"/>
              <a:buChar char="•"/>
            </a:pPr>
            <a:r>
              <a:rPr lang="en-US"/>
              <a:t>Images</a:t>
            </a:r>
          </a:p>
          <a:p>
            <a:pPr marL="285750" indent="-285750">
              <a:buFont typeface="Arial" panose="020B0604020202020204" pitchFamily="34" charset="0"/>
              <a:buChar char="•"/>
            </a:pPr>
            <a:r>
              <a:rPr lang="en-US"/>
              <a:t>Fonts</a:t>
            </a:r>
          </a:p>
          <a:p>
            <a:pPr marL="285750" indent="-285750">
              <a:buFont typeface="Arial" panose="020B0604020202020204" pitchFamily="34" charset="0"/>
              <a:buChar char="•"/>
            </a:pPr>
            <a:r>
              <a:rPr lang="en-US"/>
              <a:t>Platform code</a:t>
            </a:r>
          </a:p>
        </p:txBody>
      </p:sp>
      <p:sp>
        <p:nvSpPr>
          <p:cNvPr id="5" name="Title 1">
            <a:extLst>
              <a:ext uri="{FF2B5EF4-FFF2-40B4-BE49-F238E27FC236}">
                <a16:creationId xmlns:a16="http://schemas.microsoft.com/office/drawing/2014/main" id="{CC91163D-1113-4C28-A68C-434FE28B82DD}"/>
              </a:ext>
            </a:extLst>
          </p:cNvPr>
          <p:cNvSpPr txBox="1">
            <a:spLocks/>
          </p:cNvSpPr>
          <p:nvPr/>
        </p:nvSpPr>
        <p:spPr>
          <a:xfrm>
            <a:off x="10660906" y="160600"/>
            <a:ext cx="1623691" cy="326982"/>
          </a:xfrm>
          <a:prstGeom prst="rect">
            <a:avLst/>
          </a:prstGeom>
          <a:solidFill>
            <a:schemeClr val="tx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Productivity</a:t>
            </a:r>
          </a:p>
        </p:txBody>
      </p:sp>
      <p:pic>
        <p:nvPicPr>
          <p:cNvPr id="7" name="Picture 6">
            <a:extLst>
              <a:ext uri="{FF2B5EF4-FFF2-40B4-BE49-F238E27FC236}">
                <a16:creationId xmlns:a16="http://schemas.microsoft.com/office/drawing/2014/main" id="{2F527133-045B-465C-877D-75D6E52A6C19}"/>
              </a:ext>
            </a:extLst>
          </p:cNvPr>
          <p:cNvPicPr>
            <a:picLocks noChangeAspect="1"/>
          </p:cNvPicPr>
          <p:nvPr/>
        </p:nvPicPr>
        <p:blipFill>
          <a:blip r:embed="rId2"/>
          <a:stretch>
            <a:fillRect/>
          </a:stretch>
        </p:blipFill>
        <p:spPr>
          <a:xfrm>
            <a:off x="7121318" y="2479786"/>
            <a:ext cx="2668448" cy="1888901"/>
          </a:xfrm>
          <a:prstGeom prst="rect">
            <a:avLst/>
          </a:prstGeom>
        </p:spPr>
      </p:pic>
    </p:spTree>
    <p:extLst>
      <p:ext uri="{BB962C8B-B14F-4D97-AF65-F5344CB8AC3E}">
        <p14:creationId xmlns:p14="http://schemas.microsoft.com/office/powerpoint/2010/main" val="532698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A0D59-0500-479A-84D3-A9C0F05518EB}"/>
              </a:ext>
            </a:extLst>
          </p:cNvPr>
          <p:cNvSpPr>
            <a:spLocks noGrp="1"/>
          </p:cNvSpPr>
          <p:nvPr>
            <p:ph type="title"/>
          </p:nvPr>
        </p:nvSpPr>
        <p:spPr/>
        <p:txBody>
          <a:bodyPr/>
          <a:lstStyle/>
          <a:p>
            <a:r>
              <a:rPr lang="en-US"/>
              <a:t>Hot Reload</a:t>
            </a:r>
          </a:p>
        </p:txBody>
      </p:sp>
      <p:sp>
        <p:nvSpPr>
          <p:cNvPr id="4" name="Text Placeholder 3">
            <a:extLst>
              <a:ext uri="{FF2B5EF4-FFF2-40B4-BE49-F238E27FC236}">
                <a16:creationId xmlns:a16="http://schemas.microsoft.com/office/drawing/2014/main" id="{B50F347E-1B05-4C7E-8880-3DBC707F330E}"/>
              </a:ext>
            </a:extLst>
          </p:cNvPr>
          <p:cNvSpPr>
            <a:spLocks noGrp="1"/>
          </p:cNvSpPr>
          <p:nvPr>
            <p:ph type="body" sz="half" idx="2"/>
          </p:nvPr>
        </p:nvSpPr>
        <p:spPr/>
        <p:txBody>
          <a:bodyPr/>
          <a:lstStyle/>
          <a:p>
            <a:pPr>
              <a:lnSpc>
                <a:spcPct val="150000"/>
              </a:lnSpc>
            </a:pPr>
            <a:r>
              <a:rPr lang="en-US"/>
              <a:t>Iterate on your application without time consuming rebuilds.</a:t>
            </a:r>
          </a:p>
          <a:p>
            <a:endParaRPr lang="en-US"/>
          </a:p>
          <a:p>
            <a:pPr marL="285750" indent="-285750">
              <a:buFont typeface="Arial" panose="020B0604020202020204" pitchFamily="34" charset="0"/>
              <a:buChar char="•"/>
            </a:pPr>
            <a:r>
              <a:rPr lang="en-US"/>
              <a:t>Android, iOS, macOS, and Windows</a:t>
            </a:r>
          </a:p>
          <a:p>
            <a:pPr marL="285750" indent="-285750">
              <a:buFont typeface="Arial" panose="020B0604020202020204" pitchFamily="34" charset="0"/>
              <a:buChar char="•"/>
            </a:pPr>
            <a:r>
              <a:rPr lang="en-US"/>
              <a:t>XAML and C#</a:t>
            </a:r>
          </a:p>
          <a:p>
            <a:pPr marL="285750" indent="-285750">
              <a:buFont typeface="Arial" panose="020B0604020202020204" pitchFamily="34" charset="0"/>
              <a:buChar char="•"/>
            </a:pPr>
            <a:r>
              <a:rPr lang="en-US"/>
              <a:t>State retention</a:t>
            </a:r>
          </a:p>
          <a:p>
            <a:pPr marL="285750" indent="-285750">
              <a:buFont typeface="Arial" panose="020B0604020202020204" pitchFamily="34" charset="0"/>
              <a:buChar char="•"/>
            </a:pPr>
            <a:r>
              <a:rPr lang="en-US"/>
              <a:t>Multi-devices</a:t>
            </a:r>
          </a:p>
          <a:p>
            <a:pPr marL="285750" indent="-285750">
              <a:buFont typeface="Arial" panose="020B0604020202020204" pitchFamily="34" charset="0"/>
              <a:buChar char="•"/>
            </a:pPr>
            <a:r>
              <a:rPr lang="en-US"/>
              <a:t>No debugger required</a:t>
            </a:r>
          </a:p>
        </p:txBody>
      </p:sp>
      <p:sp>
        <p:nvSpPr>
          <p:cNvPr id="5" name="Title 1">
            <a:extLst>
              <a:ext uri="{FF2B5EF4-FFF2-40B4-BE49-F238E27FC236}">
                <a16:creationId xmlns:a16="http://schemas.microsoft.com/office/drawing/2014/main" id="{CC91163D-1113-4C28-A68C-434FE28B82DD}"/>
              </a:ext>
            </a:extLst>
          </p:cNvPr>
          <p:cNvSpPr txBox="1">
            <a:spLocks/>
          </p:cNvSpPr>
          <p:nvPr/>
        </p:nvSpPr>
        <p:spPr>
          <a:xfrm>
            <a:off x="10660906" y="160600"/>
            <a:ext cx="1623691" cy="326982"/>
          </a:xfrm>
          <a:prstGeom prst="rect">
            <a:avLst/>
          </a:prstGeom>
          <a:solidFill>
            <a:schemeClr val="tx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Productivity</a:t>
            </a:r>
          </a:p>
        </p:txBody>
      </p:sp>
      <p:pic>
        <p:nvPicPr>
          <p:cNvPr id="2052" name="Picture 4" descr="XAML Hot Reload Setup">
            <a:extLst>
              <a:ext uri="{FF2B5EF4-FFF2-40B4-BE49-F238E27FC236}">
                <a16:creationId xmlns:a16="http://schemas.microsoft.com/office/drawing/2014/main" id="{78DFDE7C-ED2F-C445-9B2B-64920C81FA58}"/>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l="-7438" r="-7438"/>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65647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A0D59-0500-479A-84D3-A9C0F05518EB}"/>
              </a:ext>
            </a:extLst>
          </p:cNvPr>
          <p:cNvSpPr>
            <a:spLocks noGrp="1"/>
          </p:cNvSpPr>
          <p:nvPr>
            <p:ph type="title"/>
          </p:nvPr>
        </p:nvSpPr>
        <p:spPr/>
        <p:txBody>
          <a:bodyPr/>
          <a:lstStyle/>
          <a:p>
            <a:r>
              <a:rPr lang="en-US"/>
              <a:t>Hot Restart</a:t>
            </a:r>
          </a:p>
        </p:txBody>
      </p:sp>
      <p:sp>
        <p:nvSpPr>
          <p:cNvPr id="4" name="Text Placeholder 3">
            <a:extLst>
              <a:ext uri="{FF2B5EF4-FFF2-40B4-BE49-F238E27FC236}">
                <a16:creationId xmlns:a16="http://schemas.microsoft.com/office/drawing/2014/main" id="{B50F347E-1B05-4C7E-8880-3DBC707F330E}"/>
              </a:ext>
            </a:extLst>
          </p:cNvPr>
          <p:cNvSpPr>
            <a:spLocks noGrp="1"/>
          </p:cNvSpPr>
          <p:nvPr>
            <p:ph type="body" sz="half" idx="2"/>
          </p:nvPr>
        </p:nvSpPr>
        <p:spPr/>
        <p:txBody>
          <a:bodyPr/>
          <a:lstStyle/>
          <a:p>
            <a:pPr>
              <a:lnSpc>
                <a:spcPct val="150000"/>
              </a:lnSpc>
            </a:pPr>
            <a:r>
              <a:rPr lang="en-US"/>
              <a:t>Extends Hot Reload experience to resources and references.</a:t>
            </a:r>
          </a:p>
          <a:p>
            <a:endParaRPr lang="en-US"/>
          </a:p>
          <a:p>
            <a:pPr marL="285750" indent="-285750">
              <a:buFont typeface="Arial" panose="020B0604020202020204" pitchFamily="34" charset="0"/>
              <a:buChar char="•"/>
            </a:pPr>
            <a:r>
              <a:rPr lang="en-US"/>
              <a:t>iOS from Windows</a:t>
            </a:r>
          </a:p>
          <a:p>
            <a:pPr marL="285750" indent="-285750">
              <a:buFont typeface="Arial" panose="020B0604020202020204" pitchFamily="34" charset="0"/>
              <a:buChar char="•"/>
            </a:pPr>
            <a:r>
              <a:rPr lang="en-US"/>
              <a:t>Android from macOS or Windows</a:t>
            </a:r>
          </a:p>
        </p:txBody>
      </p:sp>
      <p:sp>
        <p:nvSpPr>
          <p:cNvPr id="5" name="Title 1">
            <a:extLst>
              <a:ext uri="{FF2B5EF4-FFF2-40B4-BE49-F238E27FC236}">
                <a16:creationId xmlns:a16="http://schemas.microsoft.com/office/drawing/2014/main" id="{CC91163D-1113-4C28-A68C-434FE28B82DD}"/>
              </a:ext>
            </a:extLst>
          </p:cNvPr>
          <p:cNvSpPr txBox="1">
            <a:spLocks/>
          </p:cNvSpPr>
          <p:nvPr/>
        </p:nvSpPr>
        <p:spPr>
          <a:xfrm>
            <a:off x="10660906" y="160600"/>
            <a:ext cx="1623691" cy="326982"/>
          </a:xfrm>
          <a:prstGeom prst="rect">
            <a:avLst/>
          </a:prstGeom>
          <a:solidFill>
            <a:schemeClr val="tx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400" b="0" i="0" u="none" strike="noStrike" kern="1200" cap="none" spc="0" normalizeH="0" baseline="0" noProof="0">
                <a:ln>
                  <a:noFill/>
                </a:ln>
                <a:solidFill>
                  <a:srgbClr val="FFFFFF"/>
                </a:solidFill>
                <a:effectLst/>
                <a:uLnTx/>
                <a:uFillTx/>
                <a:latin typeface="Open Sans" panose="020B0606030504020204" pitchFamily="34" charset="0"/>
                <a:ea typeface="Open Sans" panose="020B0606030504020204" pitchFamily="34" charset="0"/>
                <a:cs typeface="Open Sans" panose="020B0606030504020204" pitchFamily="34" charset="0"/>
              </a:rPr>
              <a:t>Productivity</a:t>
            </a:r>
          </a:p>
        </p:txBody>
      </p:sp>
      <p:pic>
        <p:nvPicPr>
          <p:cNvPr id="4100" name="Picture 4" descr="Screenshot of the debug toolbar with the restart button highlighted.">
            <a:extLst>
              <a:ext uri="{FF2B5EF4-FFF2-40B4-BE49-F238E27FC236}">
                <a16:creationId xmlns:a16="http://schemas.microsoft.com/office/drawing/2014/main" id="{45923596-6C56-FA4F-8E13-329C4ADB6EF3}"/>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t="-178875" b="-178875"/>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37224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accent4">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B66-6441-4EC4-9E94-43033C2E1B27}"/>
              </a:ext>
            </a:extLst>
          </p:cNvPr>
          <p:cNvSpPr>
            <a:spLocks noGrp="1"/>
          </p:cNvSpPr>
          <p:nvPr>
            <p:ph type="title" idx="4294967295"/>
          </p:nvPr>
        </p:nvSpPr>
        <p:spPr>
          <a:xfrm>
            <a:off x="1201163" y="2889362"/>
            <a:ext cx="9167503" cy="2172120"/>
          </a:xfrm>
        </p:spPr>
        <p:txBody>
          <a:bodyPr>
            <a:normAutofit/>
          </a:bodyPr>
          <a:lstStyle/>
          <a:p>
            <a:r>
              <a:rPr lang="en-US" sz="7058" dirty="0">
                <a:latin typeface="Segoe UI Semibold"/>
                <a:cs typeface="Segoe UI Semibold"/>
              </a:rPr>
              <a:t>FAQs</a:t>
            </a:r>
            <a:endParaRPr lang="en-US" sz="7007" dirty="0">
              <a:cs typeface="Segoe UI"/>
            </a:endParaRPr>
          </a:p>
        </p:txBody>
      </p:sp>
    </p:spTree>
    <p:extLst>
      <p:ext uri="{BB962C8B-B14F-4D97-AF65-F5344CB8AC3E}">
        <p14:creationId xmlns:p14="http://schemas.microsoft.com/office/powerpoint/2010/main" val="2476743049"/>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76CB5-7C9A-E44D-8E6C-FDAF0054C90C}"/>
              </a:ext>
            </a:extLst>
          </p:cNvPr>
          <p:cNvSpPr>
            <a:spLocks noGrp="1"/>
          </p:cNvSpPr>
          <p:nvPr>
            <p:ph type="ctrTitle"/>
          </p:nvPr>
        </p:nvSpPr>
        <p:spPr/>
        <p:txBody>
          <a:bodyPr>
            <a:normAutofit fontScale="90000"/>
          </a:bodyPr>
          <a:lstStyle/>
          <a:p>
            <a:r>
              <a:rPr lang="en-US" dirty="0"/>
              <a:t>¿Debo usar </a:t>
            </a:r>
            <a:r>
              <a:rPr lang="en-US" dirty="0" err="1"/>
              <a:t>Xamarin.Forms</a:t>
            </a:r>
            <a:r>
              <a:rPr lang="en-US" dirty="0"/>
              <a:t> </a:t>
            </a:r>
            <a:r>
              <a:rPr lang="en-US" dirty="0" err="1"/>
              <a:t>ahora</a:t>
            </a:r>
            <a:r>
              <a:rPr lang="en-US" dirty="0"/>
              <a:t>, o </a:t>
            </a:r>
            <a:r>
              <a:rPr lang="en-US" dirty="0" err="1"/>
              <a:t>esperar</a:t>
            </a:r>
            <a:r>
              <a:rPr lang="en-US" dirty="0"/>
              <a:t> .NET MAUI?</a:t>
            </a:r>
          </a:p>
        </p:txBody>
      </p:sp>
      <p:sp>
        <p:nvSpPr>
          <p:cNvPr id="3" name="Subtitle 2">
            <a:extLst>
              <a:ext uri="{FF2B5EF4-FFF2-40B4-BE49-F238E27FC236}">
                <a16:creationId xmlns:a16="http://schemas.microsoft.com/office/drawing/2014/main" id="{53D7C5F4-6475-9E48-BAAF-E8C4BCB7EC6F}"/>
              </a:ext>
            </a:extLst>
          </p:cNvPr>
          <p:cNvSpPr>
            <a:spLocks noGrp="1"/>
          </p:cNvSpPr>
          <p:nvPr>
            <p:ph type="subTitle" idx="1"/>
          </p:nvPr>
        </p:nvSpPr>
        <p:spPr>
          <a:xfrm>
            <a:off x="1524000" y="4005187"/>
            <a:ext cx="9144000" cy="849463"/>
          </a:xfrm>
        </p:spPr>
        <p:txBody>
          <a:bodyPr anchor="ctr"/>
          <a:lstStyle/>
          <a:p>
            <a:r>
              <a:rPr lang="en-US" dirty="0" err="1"/>
              <a:t>Xamarin.Forms</a:t>
            </a:r>
            <a:r>
              <a:rPr lang="en-US" dirty="0"/>
              <a:t>. Tu Proyecto se </a:t>
            </a:r>
            <a:r>
              <a:rPr lang="en-US" dirty="0" err="1"/>
              <a:t>migrará</a:t>
            </a:r>
            <a:r>
              <a:rPr lang="en-US" dirty="0"/>
              <a:t> a .NET MAUI y </a:t>
            </a:r>
            <a:r>
              <a:rPr lang="en-US" dirty="0" err="1"/>
              <a:t>tus</a:t>
            </a:r>
            <a:r>
              <a:rPr lang="en-US" dirty="0"/>
              <a:t> </a:t>
            </a:r>
            <a:r>
              <a:rPr lang="en-US" dirty="0" err="1"/>
              <a:t>conocimientos</a:t>
            </a:r>
            <a:r>
              <a:rPr lang="en-US" dirty="0"/>
              <a:t> </a:t>
            </a:r>
            <a:r>
              <a:rPr lang="en-US" dirty="0" err="1"/>
              <a:t>serán</a:t>
            </a:r>
            <a:r>
              <a:rPr lang="en-US" dirty="0"/>
              <a:t> </a:t>
            </a:r>
            <a:r>
              <a:rPr lang="en-US" dirty="0" err="1"/>
              <a:t>válidos</a:t>
            </a:r>
            <a:r>
              <a:rPr lang="en-US" dirty="0"/>
              <a:t>.</a:t>
            </a:r>
          </a:p>
        </p:txBody>
      </p:sp>
    </p:spTree>
    <p:extLst>
      <p:ext uri="{BB962C8B-B14F-4D97-AF65-F5344CB8AC3E}">
        <p14:creationId xmlns:p14="http://schemas.microsoft.com/office/powerpoint/2010/main" val="4119658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76CB5-7C9A-E44D-8E6C-FDAF0054C90C}"/>
              </a:ext>
            </a:extLst>
          </p:cNvPr>
          <p:cNvSpPr>
            <a:spLocks noGrp="1"/>
          </p:cNvSpPr>
          <p:nvPr>
            <p:ph type="ctrTitle"/>
          </p:nvPr>
        </p:nvSpPr>
        <p:spPr/>
        <p:txBody>
          <a:bodyPr>
            <a:normAutofit/>
          </a:bodyPr>
          <a:lstStyle/>
          <a:p>
            <a:r>
              <a:rPr lang="en-US" dirty="0"/>
              <a:t>¿Se </a:t>
            </a:r>
            <a:r>
              <a:rPr lang="en-US" dirty="0" err="1"/>
              <a:t>migrará</a:t>
            </a:r>
            <a:r>
              <a:rPr lang="en-US" dirty="0"/>
              <a:t> mi </a:t>
            </a:r>
            <a:r>
              <a:rPr lang="en-US" dirty="0" err="1"/>
              <a:t>solución</a:t>
            </a:r>
            <a:r>
              <a:rPr lang="en-US" dirty="0"/>
              <a:t> a  “Single Project”?</a:t>
            </a:r>
          </a:p>
        </p:txBody>
      </p:sp>
      <p:sp>
        <p:nvSpPr>
          <p:cNvPr id="3" name="Subtitle 2">
            <a:extLst>
              <a:ext uri="{FF2B5EF4-FFF2-40B4-BE49-F238E27FC236}">
                <a16:creationId xmlns:a16="http://schemas.microsoft.com/office/drawing/2014/main" id="{53D7C5F4-6475-9E48-BAAF-E8C4BCB7EC6F}"/>
              </a:ext>
            </a:extLst>
          </p:cNvPr>
          <p:cNvSpPr>
            <a:spLocks noGrp="1"/>
          </p:cNvSpPr>
          <p:nvPr>
            <p:ph type="subTitle" idx="1"/>
          </p:nvPr>
        </p:nvSpPr>
        <p:spPr>
          <a:xfrm>
            <a:off x="1524000" y="3602038"/>
            <a:ext cx="9144000" cy="2835832"/>
          </a:xfrm>
        </p:spPr>
        <p:txBody>
          <a:bodyPr anchor="ctr">
            <a:normAutofit/>
          </a:bodyPr>
          <a:lstStyle/>
          <a:p>
            <a:r>
              <a:rPr lang="en-US" dirty="0"/>
              <a:t>No, </a:t>
            </a:r>
            <a:r>
              <a:rPr lang="en-US" dirty="0" err="1"/>
              <a:t>tus</a:t>
            </a:r>
            <a:r>
              <a:rPr lang="en-US" dirty="0"/>
              <a:t> </a:t>
            </a:r>
            <a:r>
              <a:rPr lang="en-US" dirty="0" err="1"/>
              <a:t>proyectos</a:t>
            </a:r>
            <a:r>
              <a:rPr lang="en-US" dirty="0"/>
              <a:t> </a:t>
            </a:r>
            <a:r>
              <a:rPr lang="en-US" dirty="0" err="1"/>
              <a:t>existentes</a:t>
            </a:r>
            <a:r>
              <a:rPr lang="en-US" dirty="0"/>
              <a:t> </a:t>
            </a:r>
            <a:r>
              <a:rPr lang="en-US" dirty="0" err="1"/>
              <a:t>continuarán</a:t>
            </a:r>
            <a:r>
              <a:rPr lang="en-US" dirty="0"/>
              <a:t> </a:t>
            </a:r>
            <a:r>
              <a:rPr lang="en-US" dirty="0" err="1"/>
              <a:t>funcionando</a:t>
            </a:r>
            <a:r>
              <a:rPr lang="en-US" dirty="0"/>
              <a:t> sin ser Single Project. Se </a:t>
            </a:r>
            <a:r>
              <a:rPr lang="en-US" dirty="0" err="1"/>
              <a:t>migrarán</a:t>
            </a:r>
            <a:r>
              <a:rPr lang="en-US" dirty="0"/>
              <a:t> targets, </a:t>
            </a:r>
            <a:r>
              <a:rPr lang="en-US" dirty="0" err="1"/>
              <a:t>etc</a:t>
            </a:r>
            <a:r>
              <a:rPr lang="en-US" dirty="0"/>
              <a:t> a .NET 6. </a:t>
            </a:r>
          </a:p>
          <a:p>
            <a:endParaRPr lang="en-US" dirty="0"/>
          </a:p>
          <a:p>
            <a:r>
              <a:rPr lang="en-US" dirty="0"/>
              <a:t>Se </a:t>
            </a:r>
            <a:r>
              <a:rPr lang="en-US" dirty="0" err="1"/>
              <a:t>aportará</a:t>
            </a:r>
            <a:r>
              <a:rPr lang="en-US" dirty="0"/>
              <a:t> </a:t>
            </a:r>
            <a:r>
              <a:rPr lang="en-US" dirty="0" err="1"/>
              <a:t>documentación</a:t>
            </a:r>
            <a:r>
              <a:rPr lang="en-US" dirty="0"/>
              <a:t> para </a:t>
            </a:r>
            <a:r>
              <a:rPr lang="en-US" dirty="0" err="1"/>
              <a:t>migrar</a:t>
            </a:r>
            <a:r>
              <a:rPr lang="en-US" dirty="0"/>
              <a:t> en </a:t>
            </a:r>
            <a:r>
              <a:rPr lang="en-US" dirty="0" err="1"/>
              <a:t>caso</a:t>
            </a:r>
            <a:r>
              <a:rPr lang="en-US" dirty="0"/>
              <a:t> de que </a:t>
            </a:r>
            <a:r>
              <a:rPr lang="en-US" dirty="0" err="1"/>
              <a:t>consideres</a:t>
            </a:r>
            <a:r>
              <a:rPr lang="en-US" dirty="0"/>
              <a:t>.</a:t>
            </a:r>
          </a:p>
        </p:txBody>
      </p:sp>
    </p:spTree>
    <p:extLst>
      <p:ext uri="{BB962C8B-B14F-4D97-AF65-F5344CB8AC3E}">
        <p14:creationId xmlns:p14="http://schemas.microsoft.com/office/powerpoint/2010/main" val="514872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8F1EA-4A09-435B-9F26-B403A239F6B9}"/>
              </a:ext>
            </a:extLst>
          </p:cNvPr>
          <p:cNvSpPr>
            <a:spLocks noGrp="1"/>
          </p:cNvSpPr>
          <p:nvPr>
            <p:ph type="title"/>
          </p:nvPr>
        </p:nvSpPr>
        <p:spPr>
          <a:xfrm>
            <a:off x="3886656" y="582852"/>
            <a:ext cx="7718989" cy="553884"/>
          </a:xfrm>
        </p:spPr>
        <p:txBody>
          <a:bodyPr/>
          <a:lstStyle/>
          <a:p>
            <a:r>
              <a:rPr lang="en-US" dirty="0">
                <a:cs typeface="Segoe UI"/>
              </a:rPr>
              <a:t>– .De .NET 5 a .NET 6</a:t>
            </a:r>
            <a:endParaRPr lang="en-US" dirty="0"/>
          </a:p>
        </p:txBody>
      </p:sp>
      <p:sp>
        <p:nvSpPr>
          <p:cNvPr id="3" name="Rectangle 2">
            <a:extLst>
              <a:ext uri="{FF2B5EF4-FFF2-40B4-BE49-F238E27FC236}">
                <a16:creationId xmlns:a16="http://schemas.microsoft.com/office/drawing/2014/main" id="{B2EBB25A-E3E8-4576-96F0-82DE397E8EC7}"/>
              </a:ext>
            </a:extLst>
          </p:cNvPr>
          <p:cNvSpPr/>
          <p:nvPr/>
        </p:nvSpPr>
        <p:spPr bwMode="auto">
          <a:xfrm>
            <a:off x="886903" y="1810085"/>
            <a:ext cx="2999755" cy="69518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42" tIns="146275" rIns="182842" bIns="146275" numCol="1" spcCol="0" rtlCol="0" fromWordArt="0" anchor="t" anchorCtr="0" forceAA="0" compatLnSpc="1">
            <a:prstTxWarp prst="textNoShape">
              <a:avLst/>
            </a:prstTxWarp>
            <a:noAutofit/>
          </a:bodyPr>
          <a:lstStyle/>
          <a:p>
            <a:pPr algn="ctr" defTabSz="932247" fontAlgn="base">
              <a:spcBef>
                <a:spcPct val="0"/>
              </a:spcBef>
              <a:spcAft>
                <a:spcPct val="0"/>
              </a:spcAft>
              <a:defRPr/>
            </a:pPr>
            <a:r>
              <a:rPr lang="en-US" sz="2000">
                <a:solidFill>
                  <a:srgbClr val="FFFFFF"/>
                </a:solidFill>
                <a:latin typeface="Segoe UI"/>
                <a:ea typeface="Segoe UI" pitchFamily="34" charset="0"/>
                <a:cs typeface="Segoe UI" pitchFamily="34" charset="0"/>
              </a:rPr>
              <a:t>.NET Framework</a:t>
            </a:r>
          </a:p>
        </p:txBody>
      </p:sp>
      <p:sp>
        <p:nvSpPr>
          <p:cNvPr id="7" name="Rectangle 6">
            <a:extLst>
              <a:ext uri="{FF2B5EF4-FFF2-40B4-BE49-F238E27FC236}">
                <a16:creationId xmlns:a16="http://schemas.microsoft.com/office/drawing/2014/main" id="{44B3F8CB-A341-4F83-828F-8E5838727288}"/>
              </a:ext>
            </a:extLst>
          </p:cNvPr>
          <p:cNvSpPr/>
          <p:nvPr/>
        </p:nvSpPr>
        <p:spPr bwMode="auto">
          <a:xfrm>
            <a:off x="886902" y="4005146"/>
            <a:ext cx="2999755" cy="69518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42" tIns="146275" rIns="182842" bIns="146275" numCol="1" spcCol="0" rtlCol="0" fromWordArt="0" anchor="t" anchorCtr="0" forceAA="0" compatLnSpc="1">
            <a:prstTxWarp prst="textNoShape">
              <a:avLst/>
            </a:prstTxWarp>
            <a:noAutofit/>
          </a:bodyPr>
          <a:lstStyle/>
          <a:p>
            <a:pPr algn="ctr" defTabSz="932247" fontAlgn="base">
              <a:spcBef>
                <a:spcPct val="0"/>
              </a:spcBef>
              <a:spcAft>
                <a:spcPct val="0"/>
              </a:spcAft>
              <a:defRPr/>
            </a:pPr>
            <a:r>
              <a:rPr lang="en-US" sz="2000">
                <a:solidFill>
                  <a:schemeClr val="tx1"/>
                </a:solidFill>
                <a:latin typeface="Segoe UI"/>
                <a:ea typeface="Segoe UI" pitchFamily="34" charset="0"/>
                <a:cs typeface="Segoe UI" pitchFamily="34" charset="0"/>
              </a:rPr>
              <a:t>Mono / Xamarin</a:t>
            </a:r>
          </a:p>
        </p:txBody>
      </p:sp>
      <p:sp>
        <p:nvSpPr>
          <p:cNvPr id="5" name="Rectangle 4">
            <a:extLst>
              <a:ext uri="{FF2B5EF4-FFF2-40B4-BE49-F238E27FC236}">
                <a16:creationId xmlns:a16="http://schemas.microsoft.com/office/drawing/2014/main" id="{9800192F-208F-4F24-87F9-75A65AE119DC}"/>
              </a:ext>
            </a:extLst>
          </p:cNvPr>
          <p:cNvSpPr/>
          <p:nvPr/>
        </p:nvSpPr>
        <p:spPr bwMode="auto">
          <a:xfrm>
            <a:off x="886902" y="2907615"/>
            <a:ext cx="2999755" cy="695181"/>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42" tIns="146275" rIns="182842" bIns="146275" numCol="1" spcCol="0" rtlCol="0" fromWordArt="0" anchor="t" anchorCtr="0" forceAA="0" compatLnSpc="1">
            <a:prstTxWarp prst="textNoShape">
              <a:avLst/>
            </a:prstTxWarp>
            <a:noAutofit/>
          </a:bodyPr>
          <a:lstStyle/>
          <a:p>
            <a:pPr algn="ctr" defTabSz="932247" fontAlgn="base">
              <a:spcBef>
                <a:spcPct val="0"/>
              </a:spcBef>
              <a:spcAft>
                <a:spcPct val="0"/>
              </a:spcAft>
              <a:defRPr/>
            </a:pPr>
            <a:r>
              <a:rPr lang="en-US" sz="2000">
                <a:solidFill>
                  <a:srgbClr val="FFFFFF"/>
                </a:solidFill>
                <a:latin typeface="Segoe UI"/>
                <a:ea typeface="Segoe UI" pitchFamily="34" charset="0"/>
                <a:cs typeface="Segoe UI" pitchFamily="34" charset="0"/>
              </a:rPr>
              <a:t>.NET Core</a:t>
            </a:r>
          </a:p>
        </p:txBody>
      </p:sp>
      <p:sp>
        <p:nvSpPr>
          <p:cNvPr id="9" name="Rectangle 8">
            <a:extLst>
              <a:ext uri="{FF2B5EF4-FFF2-40B4-BE49-F238E27FC236}">
                <a16:creationId xmlns:a16="http://schemas.microsoft.com/office/drawing/2014/main" id="{D828824C-81E1-4BB4-8C9B-C6D5968F3BA8}"/>
              </a:ext>
            </a:extLst>
          </p:cNvPr>
          <p:cNvSpPr/>
          <p:nvPr/>
        </p:nvSpPr>
        <p:spPr bwMode="auto">
          <a:xfrm>
            <a:off x="886901" y="2907615"/>
            <a:ext cx="2999755" cy="695181"/>
          </a:xfrm>
          <a:prstGeom prst="rect">
            <a:avLst/>
          </a:prstGeom>
          <a:solidFill>
            <a:srgbClr val="512B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42" tIns="146275" rIns="182842" bIns="146275" numCol="1" spcCol="0" rtlCol="0" fromWordArt="0" anchor="t" anchorCtr="0" forceAA="0" compatLnSpc="1">
            <a:prstTxWarp prst="textNoShape">
              <a:avLst/>
            </a:prstTxWarp>
            <a:noAutofit/>
          </a:bodyPr>
          <a:lstStyle/>
          <a:p>
            <a:pPr algn="ctr" defTabSz="932247" fontAlgn="base">
              <a:spcBef>
                <a:spcPct val="0"/>
              </a:spcBef>
              <a:spcAft>
                <a:spcPct val="0"/>
              </a:spcAft>
              <a:defRPr/>
            </a:pPr>
            <a:r>
              <a:rPr lang="en-US" sz="2000">
                <a:solidFill>
                  <a:srgbClr val="FFFFFF"/>
                </a:solidFill>
                <a:latin typeface="Segoe UI"/>
                <a:ea typeface="Segoe UI" pitchFamily="34" charset="0"/>
                <a:cs typeface="Segoe UI" pitchFamily="34" charset="0"/>
              </a:rPr>
              <a:t>.NET</a:t>
            </a:r>
          </a:p>
        </p:txBody>
      </p:sp>
      <p:sp>
        <p:nvSpPr>
          <p:cNvPr id="11" name="TextBox 10">
            <a:extLst>
              <a:ext uri="{FF2B5EF4-FFF2-40B4-BE49-F238E27FC236}">
                <a16:creationId xmlns:a16="http://schemas.microsoft.com/office/drawing/2014/main" id="{C0E7814F-772A-488B-9829-94D3C5B349DF}"/>
              </a:ext>
            </a:extLst>
          </p:cNvPr>
          <p:cNvSpPr txBox="1"/>
          <p:nvPr/>
        </p:nvSpPr>
        <p:spPr>
          <a:xfrm>
            <a:off x="4353286" y="1824340"/>
            <a:ext cx="7618423" cy="3170099"/>
          </a:xfrm>
          <a:prstGeom prst="rect">
            <a:avLst/>
          </a:prstGeom>
          <a:noFill/>
        </p:spPr>
        <p:txBody>
          <a:bodyPr wrap="square">
            <a:spAutoFit/>
          </a:bodyPr>
          <a:lstStyle/>
          <a:p>
            <a:pPr defTabSz="914147">
              <a:defRPr/>
            </a:pPr>
            <a:r>
              <a:rPr lang="en-US" sz="2000" dirty="0">
                <a:latin typeface="Segoe UI"/>
              </a:rPr>
              <a:t>Un SDK, un BCL, </a:t>
            </a:r>
            <a:r>
              <a:rPr lang="en-US" sz="2000" dirty="0" err="1">
                <a:latin typeface="Segoe UI"/>
              </a:rPr>
              <a:t>herramientas</a:t>
            </a:r>
            <a:r>
              <a:rPr lang="en-US" sz="2000" dirty="0">
                <a:latin typeface="Segoe UI"/>
              </a:rPr>
              <a:t> </a:t>
            </a:r>
            <a:r>
              <a:rPr lang="en-US" sz="2000" dirty="0" err="1">
                <a:latin typeface="Segoe UI"/>
              </a:rPr>
              <a:t>unificadas</a:t>
            </a:r>
            <a:endParaRPr lang="en-US" sz="2000" dirty="0">
              <a:latin typeface="Segoe UI"/>
            </a:endParaRPr>
          </a:p>
          <a:p>
            <a:pPr defTabSz="914147">
              <a:defRPr/>
            </a:pPr>
            <a:endParaRPr lang="en-US" sz="2000" dirty="0">
              <a:latin typeface="Segoe UI"/>
            </a:endParaRPr>
          </a:p>
          <a:p>
            <a:pPr defTabSz="914147">
              <a:defRPr/>
            </a:pPr>
            <a:r>
              <a:rPr lang="en-US" sz="2000" dirty="0">
                <a:latin typeface="Segoe UI"/>
              </a:rPr>
              <a:t>Mobile &amp; Desktop Cross-platform UI </a:t>
            </a:r>
            <a:r>
              <a:rPr lang="en-US" sz="2000" dirty="0" err="1">
                <a:latin typeface="Segoe UI"/>
              </a:rPr>
              <a:t>nativa</a:t>
            </a:r>
            <a:r>
              <a:rPr lang="en-US" sz="2000" dirty="0">
                <a:latin typeface="Segoe UI"/>
              </a:rPr>
              <a:t> </a:t>
            </a:r>
          </a:p>
          <a:p>
            <a:pPr defTabSz="914147">
              <a:defRPr/>
            </a:pPr>
            <a:endParaRPr lang="en-US" sz="2000" dirty="0">
              <a:latin typeface="Segoe UI"/>
            </a:endParaRPr>
          </a:p>
          <a:p>
            <a:pPr defTabSz="914147">
              <a:defRPr/>
            </a:pPr>
            <a:r>
              <a:rPr lang="en-US" sz="2000" dirty="0">
                <a:latin typeface="Segoe UI"/>
              </a:rPr>
              <a:t>UI web Cross-platform </a:t>
            </a:r>
          </a:p>
          <a:p>
            <a:pPr defTabSz="914147">
              <a:defRPr/>
            </a:pPr>
            <a:endParaRPr lang="en-US" sz="2000" dirty="0">
              <a:latin typeface="Segoe UI"/>
            </a:endParaRPr>
          </a:p>
          <a:p>
            <a:pPr defTabSz="914147">
              <a:defRPr/>
            </a:pPr>
            <a:r>
              <a:rPr lang="en-US" sz="2000" dirty="0" err="1">
                <a:latin typeface="Segoe UI"/>
              </a:rPr>
              <a:t>Investigaciones</a:t>
            </a:r>
            <a:r>
              <a:rPr lang="en-US" sz="2000" dirty="0">
                <a:latin typeface="Segoe UI"/>
              </a:rPr>
              <a:t> en la </a:t>
            </a:r>
            <a:r>
              <a:rPr lang="en-US" sz="2000" dirty="0" err="1">
                <a:latin typeface="Segoe UI"/>
              </a:rPr>
              <a:t>nube</a:t>
            </a:r>
            <a:endParaRPr lang="en-US" sz="2000" dirty="0">
              <a:latin typeface="Segoe UI"/>
            </a:endParaRPr>
          </a:p>
          <a:p>
            <a:pPr defTabSz="914147">
              <a:defRPr/>
            </a:pPr>
            <a:endParaRPr lang="en-US" sz="2000" dirty="0">
              <a:latin typeface="Segoe UI"/>
            </a:endParaRPr>
          </a:p>
          <a:p>
            <a:pPr defTabSz="914147">
              <a:defRPr/>
            </a:pPr>
            <a:r>
              <a:rPr lang="en-US" sz="2000" dirty="0" err="1">
                <a:latin typeface="Segoe UI"/>
              </a:rPr>
              <a:t>Continuar</a:t>
            </a:r>
            <a:r>
              <a:rPr lang="en-US" sz="2000" dirty="0">
                <a:latin typeface="Segoe UI"/>
              </a:rPr>
              <a:t> </a:t>
            </a:r>
            <a:r>
              <a:rPr lang="en-US" sz="2000" dirty="0" err="1">
                <a:latin typeface="Segoe UI"/>
              </a:rPr>
              <a:t>mejorando</a:t>
            </a:r>
            <a:r>
              <a:rPr lang="en-US" sz="2000" dirty="0">
                <a:latin typeface="Segoe UI"/>
              </a:rPr>
              <a:t> la </a:t>
            </a:r>
            <a:r>
              <a:rPr lang="en-US" sz="2000" dirty="0" err="1">
                <a:latin typeface="Segoe UI"/>
              </a:rPr>
              <a:t>velocidad</a:t>
            </a:r>
            <a:r>
              <a:rPr lang="en-US" sz="2000" dirty="0">
                <a:latin typeface="Segoe UI"/>
              </a:rPr>
              <a:t>, </a:t>
            </a:r>
            <a:r>
              <a:rPr lang="en-US" sz="2000" dirty="0" err="1">
                <a:latin typeface="Segoe UI"/>
              </a:rPr>
              <a:t>tamaño</a:t>
            </a:r>
            <a:r>
              <a:rPr lang="en-US" sz="2000" dirty="0">
                <a:latin typeface="Segoe UI"/>
              </a:rPr>
              <a:t>, </a:t>
            </a:r>
            <a:r>
              <a:rPr lang="en-US" sz="2000" dirty="0" err="1">
                <a:latin typeface="Segoe UI"/>
              </a:rPr>
              <a:t>diagnóstico</a:t>
            </a:r>
            <a:r>
              <a:rPr lang="en-US" sz="2000" dirty="0">
                <a:latin typeface="Segoe UI"/>
              </a:rPr>
              <a:t> en </a:t>
            </a:r>
            <a:r>
              <a:rPr lang="en-US" sz="2000" dirty="0" err="1">
                <a:latin typeface="Segoe UI"/>
              </a:rPr>
              <a:t>servicios</a:t>
            </a:r>
            <a:r>
              <a:rPr lang="en-US" sz="2000" dirty="0">
                <a:latin typeface="Segoe UI"/>
              </a:rPr>
              <a:t> Azure</a:t>
            </a:r>
          </a:p>
        </p:txBody>
      </p:sp>
      <p:sp>
        <p:nvSpPr>
          <p:cNvPr id="10" name="Title 1">
            <a:extLst>
              <a:ext uri="{FF2B5EF4-FFF2-40B4-BE49-F238E27FC236}">
                <a16:creationId xmlns:a16="http://schemas.microsoft.com/office/drawing/2014/main" id="{7CB943EA-396B-4F9A-83EA-876BA77BA53F}"/>
              </a:ext>
            </a:extLst>
          </p:cNvPr>
          <p:cNvSpPr txBox="1">
            <a:spLocks/>
          </p:cNvSpPr>
          <p:nvPr/>
        </p:nvSpPr>
        <p:spPr>
          <a:xfrm>
            <a:off x="456079" y="587370"/>
            <a:ext cx="3430577" cy="461665"/>
          </a:xfrm>
          <a:prstGeom prst="rect">
            <a:avLst/>
          </a:prstGeom>
        </p:spPr>
        <p:txBody>
          <a:bodyPr vert="horz" wrap="square" lIns="0" tIns="0" rIns="0" bIns="0" rtlCol="0" anchor="t">
            <a:sp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defTabSz="932517">
              <a:defRPr/>
            </a:pPr>
            <a:r>
              <a:rPr lang="en-US" sz="3000" dirty="0">
                <a:latin typeface="Segoe UI Semibold"/>
                <a:cs typeface="Segoe UI"/>
              </a:rPr>
              <a:t>La vision de un .NET</a:t>
            </a:r>
            <a:endParaRPr lang="en-US" sz="3000" dirty="0">
              <a:latin typeface="Segoe UI Semibold"/>
            </a:endParaRPr>
          </a:p>
        </p:txBody>
      </p:sp>
    </p:spTree>
    <p:extLst>
      <p:ext uri="{BB962C8B-B14F-4D97-AF65-F5344CB8AC3E}">
        <p14:creationId xmlns:p14="http://schemas.microsoft.com/office/powerpoint/2010/main" val="3446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3.125E-6 0.00417 L -3.125E-6 0.15903 " pathEditMode="relative" rAng="0" ptsTypes="AA">
                                      <p:cBhvr>
                                        <p:cTn id="6" dur="2000" fill="hold"/>
                                        <p:tgtEl>
                                          <p:spTgt spid="3"/>
                                        </p:tgtEl>
                                        <p:attrNameLst>
                                          <p:attrName>ppt_x</p:attrName>
                                          <p:attrName>ppt_y</p:attrName>
                                        </p:attrNameLst>
                                      </p:cBhvr>
                                      <p:rCtr x="0" y="7731"/>
                                    </p:animMotion>
                                  </p:childTnLst>
                                </p:cTn>
                              </p:par>
                              <p:par>
                                <p:cTn id="7" presetID="42" presetClass="path" presetSubtype="0" accel="50000" decel="50000" fill="hold" grpId="0" nodeType="withEffect">
                                  <p:stCondLst>
                                    <p:cond delay="0"/>
                                  </p:stCondLst>
                                  <p:childTnLst>
                                    <p:animMotion origin="layout" path="M -3.125E-6 -0.00694 L -3.125E-6 -0.15995 " pathEditMode="relative" rAng="0" ptsTypes="AA">
                                      <p:cBhvr>
                                        <p:cTn id="8" dur="2000" fill="hold"/>
                                        <p:tgtEl>
                                          <p:spTgt spid="7"/>
                                        </p:tgtEl>
                                        <p:attrNameLst>
                                          <p:attrName>ppt_x</p:attrName>
                                          <p:attrName>ppt_y</p:attrName>
                                        </p:attrNameLst>
                                      </p:cBhvr>
                                      <p:rCtr x="0" y="-7662"/>
                                    </p:animMotion>
                                  </p:childTnLst>
                                </p:cTn>
                              </p:par>
                            </p:childTnLst>
                          </p:cTn>
                        </p:par>
                        <p:par>
                          <p:cTn id="9" fill="hold">
                            <p:stCondLst>
                              <p:cond delay="2000"/>
                            </p:stCondLst>
                            <p:childTnLst>
                              <p:par>
                                <p:cTn id="10" presetID="10" presetClass="entr" presetSubtype="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par>
                          <p:cTn id="13" fill="hold">
                            <p:stCondLst>
                              <p:cond delay="2500"/>
                            </p:stCondLst>
                            <p:childTnLst>
                              <p:par>
                                <p:cTn id="14" presetID="10" presetClass="entr" presetSubtype="0"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7" grpId="0" animBg="1"/>
      <p:bldP spid="9" grpId="0" animBg="1"/>
      <p:bldP spid="11"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76CB5-7C9A-E44D-8E6C-FDAF0054C90C}"/>
              </a:ext>
            </a:extLst>
          </p:cNvPr>
          <p:cNvSpPr>
            <a:spLocks noGrp="1"/>
          </p:cNvSpPr>
          <p:nvPr>
            <p:ph type="ctrTitle"/>
          </p:nvPr>
        </p:nvSpPr>
        <p:spPr/>
        <p:txBody>
          <a:bodyPr>
            <a:normAutofit/>
          </a:bodyPr>
          <a:lstStyle/>
          <a:p>
            <a:r>
              <a:rPr lang="en-US" dirty="0"/>
              <a:t>¿</a:t>
            </a:r>
            <a:r>
              <a:rPr lang="en-US" dirty="0" err="1"/>
              <a:t>Necesito</a:t>
            </a:r>
            <a:r>
              <a:rPr lang="en-US" dirty="0"/>
              <a:t> </a:t>
            </a:r>
            <a:r>
              <a:rPr lang="en-US" dirty="0" err="1"/>
              <a:t>reescribir</a:t>
            </a:r>
            <a:r>
              <a:rPr lang="en-US" dirty="0"/>
              <a:t> custom renderers?</a:t>
            </a:r>
          </a:p>
        </p:txBody>
      </p:sp>
      <p:sp>
        <p:nvSpPr>
          <p:cNvPr id="3" name="Subtitle 2">
            <a:extLst>
              <a:ext uri="{FF2B5EF4-FFF2-40B4-BE49-F238E27FC236}">
                <a16:creationId xmlns:a16="http://schemas.microsoft.com/office/drawing/2014/main" id="{53D7C5F4-6475-9E48-BAAF-E8C4BCB7EC6F}"/>
              </a:ext>
            </a:extLst>
          </p:cNvPr>
          <p:cNvSpPr>
            <a:spLocks noGrp="1"/>
          </p:cNvSpPr>
          <p:nvPr>
            <p:ph type="subTitle" idx="1"/>
          </p:nvPr>
        </p:nvSpPr>
        <p:spPr>
          <a:xfrm>
            <a:off x="1524000" y="4005187"/>
            <a:ext cx="9144000" cy="849463"/>
          </a:xfrm>
        </p:spPr>
        <p:txBody>
          <a:bodyPr anchor="ctr"/>
          <a:lstStyle/>
          <a:p>
            <a:r>
              <a:rPr lang="en-US" dirty="0"/>
              <a:t>No. Estamos </a:t>
            </a:r>
            <a:r>
              <a:rPr lang="en-US" dirty="0" err="1"/>
              <a:t>asegurando</a:t>
            </a:r>
            <a:r>
              <a:rPr lang="en-US" dirty="0"/>
              <a:t> que renderers de </a:t>
            </a:r>
            <a:r>
              <a:rPr lang="en-US" dirty="0" err="1"/>
              <a:t>Xamarin.Forms</a:t>
            </a:r>
            <a:r>
              <a:rPr lang="en-US" dirty="0"/>
              <a:t> </a:t>
            </a:r>
            <a:r>
              <a:rPr lang="en-US" dirty="0" err="1"/>
              <a:t>continuen</a:t>
            </a:r>
            <a:r>
              <a:rPr lang="en-US" dirty="0"/>
              <a:t> </a:t>
            </a:r>
            <a:r>
              <a:rPr lang="en-US" dirty="0" err="1"/>
              <a:t>funcionando</a:t>
            </a:r>
            <a:r>
              <a:rPr lang="en-US" dirty="0"/>
              <a:t>.</a:t>
            </a:r>
          </a:p>
        </p:txBody>
      </p:sp>
      <p:sp>
        <p:nvSpPr>
          <p:cNvPr id="4" name="Subtitle 2">
            <a:extLst>
              <a:ext uri="{FF2B5EF4-FFF2-40B4-BE49-F238E27FC236}">
                <a16:creationId xmlns:a16="http://schemas.microsoft.com/office/drawing/2014/main" id="{34183AAB-AFB7-5D40-B6D8-EA188AEFB0FA}"/>
              </a:ext>
            </a:extLst>
          </p:cNvPr>
          <p:cNvSpPr txBox="1">
            <a:spLocks/>
          </p:cNvSpPr>
          <p:nvPr/>
        </p:nvSpPr>
        <p:spPr>
          <a:xfrm>
            <a:off x="1524000" y="4079875"/>
            <a:ext cx="9144000" cy="1655762"/>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t>Aunque</a:t>
            </a:r>
            <a:r>
              <a:rPr lang="en-US" dirty="0"/>
              <a:t>, </a:t>
            </a:r>
            <a:r>
              <a:rPr lang="en-US" dirty="0" err="1"/>
              <a:t>puede</a:t>
            </a:r>
            <a:r>
              <a:rPr lang="en-US" dirty="0"/>
              <a:t> que </a:t>
            </a:r>
            <a:r>
              <a:rPr lang="en-US" dirty="0" err="1"/>
              <a:t>te</a:t>
            </a:r>
            <a:r>
              <a:rPr lang="en-US" dirty="0"/>
              <a:t> </a:t>
            </a:r>
            <a:r>
              <a:rPr lang="en-US" dirty="0" err="1"/>
              <a:t>interese</a:t>
            </a:r>
            <a:r>
              <a:rPr lang="en-US" dirty="0"/>
              <a:t> </a:t>
            </a:r>
            <a:r>
              <a:rPr lang="en-US" dirty="0" err="1"/>
              <a:t>migrar</a:t>
            </a:r>
            <a:r>
              <a:rPr lang="en-US" dirty="0"/>
              <a:t> bajo </a:t>
            </a:r>
            <a:r>
              <a:rPr lang="en-US" dirty="0" err="1"/>
              <a:t>tu</a:t>
            </a:r>
            <a:r>
              <a:rPr lang="en-US" dirty="0"/>
              <a:t> </a:t>
            </a:r>
            <a:r>
              <a:rPr lang="en-US" dirty="0" err="1"/>
              <a:t>conveniencia</a:t>
            </a:r>
            <a:r>
              <a:rPr lang="en-US" dirty="0"/>
              <a:t>.</a:t>
            </a:r>
          </a:p>
        </p:txBody>
      </p:sp>
    </p:spTree>
    <p:extLst>
      <p:ext uri="{BB962C8B-B14F-4D97-AF65-F5344CB8AC3E}">
        <p14:creationId xmlns:p14="http://schemas.microsoft.com/office/powerpoint/2010/main" val="954203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76CB5-7C9A-E44D-8E6C-FDAF0054C90C}"/>
              </a:ext>
            </a:extLst>
          </p:cNvPr>
          <p:cNvSpPr>
            <a:spLocks noGrp="1"/>
          </p:cNvSpPr>
          <p:nvPr>
            <p:ph type="ctrTitle"/>
          </p:nvPr>
        </p:nvSpPr>
        <p:spPr/>
        <p:txBody>
          <a:bodyPr>
            <a:normAutofit/>
          </a:bodyPr>
          <a:lstStyle/>
          <a:p>
            <a:r>
              <a:rPr lang="en-US" dirty="0"/>
              <a:t>¿</a:t>
            </a:r>
            <a:r>
              <a:rPr lang="en-US" dirty="0" err="1"/>
              <a:t>Seguirán</a:t>
            </a:r>
            <a:r>
              <a:rPr lang="en-US" dirty="0"/>
              <a:t> </a:t>
            </a:r>
            <a:r>
              <a:rPr lang="en-US" dirty="0" err="1"/>
              <a:t>librerías</a:t>
            </a:r>
            <a:r>
              <a:rPr lang="en-US" dirty="0"/>
              <a:t> 3</a:t>
            </a:r>
            <a:r>
              <a:rPr lang="en-US" baseline="30000" dirty="0"/>
              <a:t>rd</a:t>
            </a:r>
            <a:r>
              <a:rPr lang="en-US" dirty="0"/>
              <a:t> </a:t>
            </a:r>
            <a:r>
              <a:rPr lang="en-US" dirty="0" err="1"/>
              <a:t>funcionando</a:t>
            </a:r>
            <a:r>
              <a:rPr lang="en-US" dirty="0"/>
              <a:t>?</a:t>
            </a:r>
          </a:p>
        </p:txBody>
      </p:sp>
      <p:sp>
        <p:nvSpPr>
          <p:cNvPr id="3" name="Subtitle 2">
            <a:extLst>
              <a:ext uri="{FF2B5EF4-FFF2-40B4-BE49-F238E27FC236}">
                <a16:creationId xmlns:a16="http://schemas.microsoft.com/office/drawing/2014/main" id="{53D7C5F4-6475-9E48-BAAF-E8C4BCB7EC6F}"/>
              </a:ext>
            </a:extLst>
          </p:cNvPr>
          <p:cNvSpPr>
            <a:spLocks noGrp="1"/>
          </p:cNvSpPr>
          <p:nvPr>
            <p:ph type="subTitle" idx="1"/>
          </p:nvPr>
        </p:nvSpPr>
        <p:spPr>
          <a:xfrm>
            <a:off x="1524000" y="4005187"/>
            <a:ext cx="9144000" cy="849463"/>
          </a:xfrm>
        </p:spPr>
        <p:txBody>
          <a:bodyPr anchor="ctr"/>
          <a:lstStyle/>
          <a:p>
            <a:r>
              <a:rPr lang="en-US" dirty="0"/>
              <a:t>Si! </a:t>
            </a:r>
            <a:r>
              <a:rPr lang="en-US" dirty="0" err="1"/>
              <a:t>Aunque</a:t>
            </a:r>
            <a:r>
              <a:rPr lang="en-US" dirty="0"/>
              <a:t> </a:t>
            </a:r>
            <a:r>
              <a:rPr lang="en-US" dirty="0" err="1"/>
              <a:t>tendrán</a:t>
            </a:r>
            <a:r>
              <a:rPr lang="en-US" dirty="0"/>
              <a:t> que ser </a:t>
            </a:r>
            <a:r>
              <a:rPr lang="en-US" dirty="0" err="1"/>
              <a:t>recompiladas</a:t>
            </a:r>
            <a:r>
              <a:rPr lang="en-US" dirty="0"/>
              <a:t> al </a:t>
            </a:r>
            <a:r>
              <a:rPr lang="en-US" dirty="0" err="1"/>
              <a:t>menos</a:t>
            </a:r>
            <a:r>
              <a:rPr lang="en-US" dirty="0"/>
              <a:t> con .NET 6, y </a:t>
            </a:r>
            <a:r>
              <a:rPr lang="en-US" dirty="0" err="1"/>
              <a:t>hacer</a:t>
            </a:r>
            <a:r>
              <a:rPr lang="en-US" dirty="0"/>
              <a:t> </a:t>
            </a:r>
            <a:r>
              <a:rPr lang="en-US" dirty="0" err="1"/>
              <a:t>cambio</a:t>
            </a:r>
            <a:r>
              <a:rPr lang="en-US" dirty="0"/>
              <a:t> de </a:t>
            </a:r>
            <a:r>
              <a:rPr lang="en-US" dirty="0" err="1"/>
              <a:t>algun</a:t>
            </a:r>
            <a:r>
              <a:rPr lang="en-US" dirty="0"/>
              <a:t> namespace.</a:t>
            </a:r>
          </a:p>
        </p:txBody>
      </p:sp>
    </p:spTree>
    <p:extLst>
      <p:ext uri="{BB962C8B-B14F-4D97-AF65-F5344CB8AC3E}">
        <p14:creationId xmlns:p14="http://schemas.microsoft.com/office/powerpoint/2010/main" val="3531012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76CB5-7C9A-E44D-8E6C-FDAF0054C90C}"/>
              </a:ext>
            </a:extLst>
          </p:cNvPr>
          <p:cNvSpPr>
            <a:spLocks noGrp="1"/>
          </p:cNvSpPr>
          <p:nvPr>
            <p:ph type="ctrTitle"/>
          </p:nvPr>
        </p:nvSpPr>
        <p:spPr/>
        <p:txBody>
          <a:bodyPr>
            <a:normAutofit/>
          </a:bodyPr>
          <a:lstStyle/>
          <a:p>
            <a:r>
              <a:rPr lang="en-US" dirty="0"/>
              <a:t>¿Se </a:t>
            </a:r>
            <a:r>
              <a:rPr lang="en-US" dirty="0" err="1"/>
              <a:t>soportará</a:t>
            </a:r>
            <a:r>
              <a:rPr lang="en-US" dirty="0"/>
              <a:t> Linux en .NET MAUI?</a:t>
            </a:r>
          </a:p>
        </p:txBody>
      </p:sp>
      <p:sp>
        <p:nvSpPr>
          <p:cNvPr id="3" name="Subtitle 2">
            <a:extLst>
              <a:ext uri="{FF2B5EF4-FFF2-40B4-BE49-F238E27FC236}">
                <a16:creationId xmlns:a16="http://schemas.microsoft.com/office/drawing/2014/main" id="{53D7C5F4-6475-9E48-BAAF-E8C4BCB7EC6F}"/>
              </a:ext>
            </a:extLst>
          </p:cNvPr>
          <p:cNvSpPr>
            <a:spLocks noGrp="1"/>
          </p:cNvSpPr>
          <p:nvPr>
            <p:ph type="subTitle" idx="1"/>
          </p:nvPr>
        </p:nvSpPr>
        <p:spPr>
          <a:xfrm>
            <a:off x="1524000" y="3838988"/>
            <a:ext cx="9144000" cy="1181862"/>
          </a:xfrm>
        </p:spPr>
        <p:txBody>
          <a:bodyPr anchor="ctr"/>
          <a:lstStyle/>
          <a:p>
            <a:r>
              <a:rPr lang="en-US" dirty="0"/>
              <a:t>No es una de las </a:t>
            </a:r>
            <a:r>
              <a:rPr lang="en-US" dirty="0" err="1"/>
              <a:t>plataformas</a:t>
            </a:r>
            <a:r>
              <a:rPr lang="en-US" dirty="0"/>
              <a:t> </a:t>
            </a:r>
            <a:r>
              <a:rPr lang="en-US" dirty="0" err="1"/>
              <a:t>soportadas</a:t>
            </a:r>
            <a:r>
              <a:rPr lang="en-US" dirty="0"/>
              <a:t> de entrada. </a:t>
            </a:r>
            <a:r>
              <a:rPr lang="en-US" dirty="0" err="1"/>
              <a:t>Habrá</a:t>
            </a:r>
            <a:r>
              <a:rPr lang="en-US" dirty="0"/>
              <a:t> </a:t>
            </a:r>
            <a:r>
              <a:rPr lang="en-US" dirty="0" err="1"/>
              <a:t>apoyo</a:t>
            </a:r>
            <a:r>
              <a:rPr lang="en-US" dirty="0"/>
              <a:t> a backend no official </a:t>
            </a:r>
            <a:r>
              <a:rPr lang="en-US" dirty="0" err="1"/>
              <a:t>implementado</a:t>
            </a:r>
            <a:r>
              <a:rPr lang="en-US" dirty="0"/>
              <a:t> con GTK </a:t>
            </a:r>
            <a:r>
              <a:rPr lang="en-US" dirty="0" err="1"/>
              <a:t>así</a:t>
            </a:r>
            <a:r>
              <a:rPr lang="en-US" dirty="0"/>
              <a:t> </a:t>
            </a:r>
            <a:r>
              <a:rPr lang="en-US" dirty="0" err="1"/>
              <a:t>como</a:t>
            </a:r>
            <a:r>
              <a:rPr lang="en-US" dirty="0"/>
              <a:t> </a:t>
            </a:r>
            <a:r>
              <a:rPr lang="en-US" dirty="0" err="1"/>
              <a:t>proyectos</a:t>
            </a:r>
            <a:r>
              <a:rPr lang="en-US" dirty="0"/>
              <a:t> </a:t>
            </a:r>
            <a:r>
              <a:rPr lang="en-US" dirty="0" err="1"/>
              <a:t>experimentales</a:t>
            </a:r>
            <a:r>
              <a:rPr lang="en-US" dirty="0"/>
              <a:t> </a:t>
            </a:r>
            <a:r>
              <a:rPr lang="en-US" dirty="0" err="1"/>
              <a:t>como</a:t>
            </a:r>
            <a:r>
              <a:rPr lang="en-US" dirty="0"/>
              <a:t> </a:t>
            </a:r>
            <a:r>
              <a:rPr lang="en-US" dirty="0" err="1"/>
              <a:t>controles</a:t>
            </a:r>
            <a:r>
              <a:rPr lang="en-US" dirty="0"/>
              <a:t> </a:t>
            </a:r>
            <a:r>
              <a:rPr lang="en-US" dirty="0" err="1"/>
              <a:t>dibujados</a:t>
            </a:r>
            <a:r>
              <a:rPr lang="en-US" dirty="0"/>
              <a:t>.</a:t>
            </a:r>
          </a:p>
        </p:txBody>
      </p:sp>
    </p:spTree>
    <p:extLst>
      <p:ext uri="{BB962C8B-B14F-4D97-AF65-F5344CB8AC3E}">
        <p14:creationId xmlns:p14="http://schemas.microsoft.com/office/powerpoint/2010/main" val="170529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76CB5-7C9A-E44D-8E6C-FDAF0054C90C}"/>
              </a:ext>
            </a:extLst>
          </p:cNvPr>
          <p:cNvSpPr>
            <a:spLocks noGrp="1"/>
          </p:cNvSpPr>
          <p:nvPr>
            <p:ph type="ctrTitle"/>
          </p:nvPr>
        </p:nvSpPr>
        <p:spPr/>
        <p:txBody>
          <a:bodyPr>
            <a:normAutofit/>
          </a:bodyPr>
          <a:lstStyle/>
          <a:p>
            <a:r>
              <a:rPr lang="en-US" dirty="0"/>
              <a:t>¿</a:t>
            </a:r>
            <a:r>
              <a:rPr lang="en-US" dirty="0" err="1"/>
              <a:t>Qué</a:t>
            </a:r>
            <a:r>
              <a:rPr lang="en-US" dirty="0"/>
              <a:t> “</a:t>
            </a:r>
            <a:r>
              <a:rPr lang="en-US" dirty="0" err="1"/>
              <a:t>sabor</a:t>
            </a:r>
            <a:r>
              <a:rPr lang="en-US" dirty="0"/>
              <a:t>” de XAML se </a:t>
            </a:r>
            <a:r>
              <a:rPr lang="en-US" dirty="0" err="1"/>
              <a:t>usará</a:t>
            </a:r>
            <a:r>
              <a:rPr lang="en-US" dirty="0"/>
              <a:t> en .NET MAUI?</a:t>
            </a:r>
          </a:p>
        </p:txBody>
      </p:sp>
      <p:sp>
        <p:nvSpPr>
          <p:cNvPr id="3" name="Subtitle 2">
            <a:extLst>
              <a:ext uri="{FF2B5EF4-FFF2-40B4-BE49-F238E27FC236}">
                <a16:creationId xmlns:a16="http://schemas.microsoft.com/office/drawing/2014/main" id="{53D7C5F4-6475-9E48-BAAF-E8C4BCB7EC6F}"/>
              </a:ext>
            </a:extLst>
          </p:cNvPr>
          <p:cNvSpPr>
            <a:spLocks noGrp="1"/>
          </p:cNvSpPr>
          <p:nvPr>
            <p:ph type="subTitle" idx="1"/>
          </p:nvPr>
        </p:nvSpPr>
        <p:spPr>
          <a:xfrm>
            <a:off x="1524000" y="4237767"/>
            <a:ext cx="9144000" cy="1329595"/>
          </a:xfrm>
        </p:spPr>
        <p:txBody>
          <a:bodyPr anchor="ctr"/>
          <a:lstStyle/>
          <a:p>
            <a:r>
              <a:rPr lang="en-US" dirty="0"/>
              <a:t>El </a:t>
            </a:r>
            <a:r>
              <a:rPr lang="en-US" dirty="0" err="1"/>
              <a:t>mismo</a:t>
            </a:r>
            <a:r>
              <a:rPr lang="en-US" dirty="0"/>
              <a:t> XAML que se </a:t>
            </a:r>
            <a:r>
              <a:rPr lang="en-US" dirty="0" err="1"/>
              <a:t>usa</a:t>
            </a:r>
            <a:r>
              <a:rPr lang="en-US" dirty="0"/>
              <a:t> en </a:t>
            </a:r>
            <a:r>
              <a:rPr lang="en-US" dirty="0" err="1"/>
              <a:t>Xamarin.Forms</a:t>
            </a:r>
            <a:r>
              <a:rPr lang="en-US" dirty="0"/>
              <a:t> hoy. </a:t>
            </a:r>
          </a:p>
          <a:p>
            <a:endParaRPr lang="en-US" dirty="0"/>
          </a:p>
          <a:p>
            <a:r>
              <a:rPr lang="en-US" dirty="0" err="1"/>
              <a:t>Vamos</a:t>
            </a:r>
            <a:r>
              <a:rPr lang="en-US" dirty="0"/>
              <a:t> a </a:t>
            </a:r>
            <a:r>
              <a:rPr lang="en-US" dirty="0" err="1"/>
              <a:t>revisar</a:t>
            </a:r>
            <a:r>
              <a:rPr lang="en-US" dirty="0"/>
              <a:t> </a:t>
            </a:r>
            <a:r>
              <a:rPr lang="en-US" dirty="0" err="1"/>
              <a:t>cambios</a:t>
            </a:r>
            <a:r>
              <a:rPr lang="en-US" dirty="0"/>
              <a:t> en </a:t>
            </a:r>
            <a:r>
              <a:rPr lang="en-US" dirty="0" err="1"/>
              <a:t>algunos</a:t>
            </a:r>
            <a:r>
              <a:rPr lang="en-US" dirty="0"/>
              <a:t> </a:t>
            </a:r>
            <a:r>
              <a:rPr lang="en-US" dirty="0" err="1"/>
              <a:t>nombres</a:t>
            </a:r>
            <a:r>
              <a:rPr lang="en-US" dirty="0"/>
              <a:t> </a:t>
            </a:r>
            <a:r>
              <a:rPr lang="en-US" dirty="0" err="1"/>
              <a:t>después</a:t>
            </a:r>
            <a:r>
              <a:rPr lang="en-US" dirty="0"/>
              <a:t> de la preview.</a:t>
            </a:r>
          </a:p>
        </p:txBody>
      </p:sp>
    </p:spTree>
    <p:extLst>
      <p:ext uri="{BB962C8B-B14F-4D97-AF65-F5344CB8AC3E}">
        <p14:creationId xmlns:p14="http://schemas.microsoft.com/office/powerpoint/2010/main" val="3582260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76CB5-7C9A-E44D-8E6C-FDAF0054C90C}"/>
              </a:ext>
            </a:extLst>
          </p:cNvPr>
          <p:cNvSpPr>
            <a:spLocks noGrp="1"/>
          </p:cNvSpPr>
          <p:nvPr>
            <p:ph type="ctrTitle"/>
          </p:nvPr>
        </p:nvSpPr>
        <p:spPr/>
        <p:txBody>
          <a:bodyPr>
            <a:normAutofit/>
          </a:bodyPr>
          <a:lstStyle/>
          <a:p>
            <a:r>
              <a:rPr lang="en-US" dirty="0"/>
              <a:t>¿</a:t>
            </a:r>
            <a:r>
              <a:rPr lang="en-US" dirty="0" err="1"/>
              <a:t>Dónde</a:t>
            </a:r>
            <a:r>
              <a:rPr lang="en-US" dirty="0"/>
              <a:t> </a:t>
            </a:r>
            <a:r>
              <a:rPr lang="en-US" dirty="0" err="1"/>
              <a:t>puedo</a:t>
            </a:r>
            <a:r>
              <a:rPr lang="en-US" dirty="0"/>
              <a:t> </a:t>
            </a:r>
            <a:r>
              <a:rPr lang="en-US" dirty="0" err="1"/>
              <a:t>seguir</a:t>
            </a:r>
            <a:r>
              <a:rPr lang="en-US" dirty="0"/>
              <a:t> el </a:t>
            </a:r>
            <a:r>
              <a:rPr lang="en-US" dirty="0" err="1"/>
              <a:t>progreso</a:t>
            </a:r>
            <a:r>
              <a:rPr lang="en-US" dirty="0"/>
              <a:t>?</a:t>
            </a:r>
          </a:p>
        </p:txBody>
      </p:sp>
      <p:sp>
        <p:nvSpPr>
          <p:cNvPr id="3" name="Subtitle 2">
            <a:extLst>
              <a:ext uri="{FF2B5EF4-FFF2-40B4-BE49-F238E27FC236}">
                <a16:creationId xmlns:a16="http://schemas.microsoft.com/office/drawing/2014/main" id="{53D7C5F4-6475-9E48-BAAF-E8C4BCB7EC6F}"/>
              </a:ext>
            </a:extLst>
          </p:cNvPr>
          <p:cNvSpPr>
            <a:spLocks noGrp="1"/>
          </p:cNvSpPr>
          <p:nvPr>
            <p:ph type="subTitle" idx="1"/>
          </p:nvPr>
        </p:nvSpPr>
        <p:spPr>
          <a:xfrm>
            <a:off x="1524000" y="4237767"/>
            <a:ext cx="9144000" cy="1329595"/>
          </a:xfrm>
        </p:spPr>
        <p:txBody>
          <a:bodyPr anchor="ctr"/>
          <a:lstStyle/>
          <a:p>
            <a:r>
              <a:rPr lang="en-US" dirty="0" err="1"/>
              <a:t>github.com</a:t>
            </a:r>
            <a:r>
              <a:rPr lang="en-US" dirty="0"/>
              <a:t>/dotnet/</a:t>
            </a:r>
            <a:r>
              <a:rPr lang="en-US" dirty="0" err="1"/>
              <a:t>maui</a:t>
            </a:r>
            <a:endParaRPr lang="en-US" dirty="0"/>
          </a:p>
          <a:p>
            <a:endParaRPr lang="en-US" dirty="0"/>
          </a:p>
          <a:p>
            <a:r>
              <a:rPr lang="en-US" dirty="0" err="1"/>
              <a:t>Actualizado</a:t>
            </a:r>
            <a:r>
              <a:rPr lang="en-US" dirty="0"/>
              <a:t> </a:t>
            </a:r>
            <a:r>
              <a:rPr lang="en-US" dirty="0" err="1"/>
              <a:t>frecuentemente</a:t>
            </a:r>
            <a:r>
              <a:rPr lang="en-US" dirty="0"/>
              <a:t> en </a:t>
            </a:r>
            <a:r>
              <a:rPr lang="en-US" dirty="0" err="1"/>
              <a:t>xamarin</a:t>
            </a:r>
            <a:r>
              <a:rPr lang="en-US" dirty="0"/>
              <a:t>/</a:t>
            </a:r>
            <a:r>
              <a:rPr lang="en-US" dirty="0" err="1"/>
              <a:t>xamarin.forms</a:t>
            </a:r>
            <a:endParaRPr lang="en-US" dirty="0"/>
          </a:p>
        </p:txBody>
      </p:sp>
    </p:spTree>
    <p:extLst>
      <p:ext uri="{BB962C8B-B14F-4D97-AF65-F5344CB8AC3E}">
        <p14:creationId xmlns:p14="http://schemas.microsoft.com/office/powerpoint/2010/main" val="3915567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DB66-6441-4EC4-9E94-43033C2E1B27}"/>
              </a:ext>
            </a:extLst>
          </p:cNvPr>
          <p:cNvSpPr>
            <a:spLocks noGrp="1"/>
          </p:cNvSpPr>
          <p:nvPr>
            <p:ph type="title" idx="4294967295"/>
          </p:nvPr>
        </p:nvSpPr>
        <p:spPr>
          <a:xfrm>
            <a:off x="1209255" y="2862810"/>
            <a:ext cx="9167503" cy="1132380"/>
          </a:xfrm>
        </p:spPr>
        <p:txBody>
          <a:bodyPr>
            <a:normAutofit fontScale="90000"/>
          </a:bodyPr>
          <a:lstStyle/>
          <a:p>
            <a:pPr algn="ctr"/>
            <a:r>
              <a:rPr lang="en-US" sz="7058" dirty="0">
                <a:latin typeface="Segoe UI Semibold"/>
                <a:cs typeface="Segoe UI Semibold"/>
              </a:rPr>
              <a:t>¿</a:t>
            </a:r>
            <a:r>
              <a:rPr lang="en-US" sz="7058" dirty="0" err="1">
                <a:solidFill>
                  <a:schemeClr val="bg1"/>
                </a:solidFill>
                <a:latin typeface="Segoe UI Semibold"/>
                <a:cs typeface="Segoe UI Semibold"/>
              </a:rPr>
              <a:t>Preguntas</a:t>
            </a:r>
            <a:r>
              <a:rPr lang="en-US" sz="7058" dirty="0">
                <a:solidFill>
                  <a:schemeClr val="bg1"/>
                </a:solidFill>
                <a:latin typeface="Segoe UI Semibold"/>
                <a:cs typeface="Segoe UI Semibold"/>
              </a:rPr>
              <a:t>?</a:t>
            </a:r>
            <a:endParaRPr lang="en-US" sz="7007" dirty="0">
              <a:solidFill>
                <a:schemeClr val="bg1"/>
              </a:solidFill>
              <a:cs typeface="Segoe UI"/>
            </a:endParaRPr>
          </a:p>
        </p:txBody>
      </p:sp>
    </p:spTree>
    <p:extLst>
      <p:ext uri="{BB962C8B-B14F-4D97-AF65-F5344CB8AC3E}">
        <p14:creationId xmlns:p14="http://schemas.microsoft.com/office/powerpoint/2010/main" val="224703937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C0E7814F-772A-488B-9829-94D3C5B349DF}"/>
              </a:ext>
            </a:extLst>
          </p:cNvPr>
          <p:cNvSpPr txBox="1"/>
          <p:nvPr/>
        </p:nvSpPr>
        <p:spPr>
          <a:xfrm>
            <a:off x="6060122" y="1927159"/>
            <a:ext cx="6131014" cy="2554545"/>
          </a:xfrm>
          <a:prstGeom prst="rect">
            <a:avLst/>
          </a:prstGeom>
          <a:noFill/>
        </p:spPr>
        <p:txBody>
          <a:bodyPr wrap="square">
            <a:spAutoFit/>
          </a:bodyPr>
          <a:lstStyle/>
          <a:p>
            <a:pPr defTabSz="914225">
              <a:defRPr/>
            </a:pP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UI </a:t>
            </a: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nativa</a:t>
            </a: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 cross platform</a:t>
            </a:r>
          </a:p>
          <a:p>
            <a:pPr defTabSz="914225">
              <a:defRPr/>
            </a:pPr>
            <a:endPar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endParaRPr>
          </a:p>
          <a:p>
            <a:pPr defTabSz="914225">
              <a:defRPr/>
            </a:pP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Proyecto </a:t>
            </a: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único</a:t>
            </a: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 Código </a:t>
            </a: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compartido</a:t>
            </a:r>
            <a:endPar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endParaRPr>
          </a:p>
          <a:p>
            <a:pPr defTabSz="914225">
              <a:defRPr/>
            </a:pPr>
            <a:endPar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endParaRPr>
          </a:p>
          <a:p>
            <a:pPr defTabSz="914225">
              <a:defRPr/>
            </a:pP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Despliegue</a:t>
            </a: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 a multiples </a:t>
            </a:r>
            <a:r>
              <a:rPr lang="en-US" sz="2000" dirty="0" err="1">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dispositivos</a:t>
            </a: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 mobile &amp; desktop</a:t>
            </a:r>
          </a:p>
          <a:p>
            <a:pPr defTabSz="914225">
              <a:defRPr/>
            </a:pPr>
            <a:endPar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endParaRPr>
          </a:p>
          <a:p>
            <a:pPr defTabSz="914225">
              <a:defRPr/>
            </a:pPr>
            <a:r>
              <a:rPr lang="en-US" sz="2000" dirty="0">
                <a:solidFill>
                  <a:schemeClr val="tx1">
                    <a:lumMod val="50000"/>
                  </a:schemeClr>
                </a:solidFill>
                <a:latin typeface="Open Sans" panose="020B0606030504020204" pitchFamily="34" charset="0"/>
                <a:ea typeface="Open Sans" panose="020B0606030504020204" pitchFamily="34" charset="0"/>
                <a:cs typeface="Open Sans" panose="020B0606030504020204" pitchFamily="34" charset="0"/>
              </a:rPr>
              <a:t>Disponible con .NET 6</a:t>
            </a:r>
          </a:p>
        </p:txBody>
      </p:sp>
      <p:sp>
        <p:nvSpPr>
          <p:cNvPr id="6" name="Title 5">
            <a:extLst>
              <a:ext uri="{FF2B5EF4-FFF2-40B4-BE49-F238E27FC236}">
                <a16:creationId xmlns:a16="http://schemas.microsoft.com/office/drawing/2014/main" id="{7C376708-27FB-47AF-ABE1-2D622AC8ED83}"/>
              </a:ext>
            </a:extLst>
          </p:cNvPr>
          <p:cNvSpPr>
            <a:spLocks noGrp="1"/>
          </p:cNvSpPr>
          <p:nvPr>
            <p:ph type="title"/>
          </p:nvPr>
        </p:nvSpPr>
        <p:spPr/>
        <p:txBody>
          <a:bodyPr/>
          <a:lstStyle/>
          <a:p>
            <a:r>
              <a:rPr lang="en-US" dirty="0"/>
              <a:t>.NET Multi-platform App UI</a:t>
            </a:r>
          </a:p>
        </p:txBody>
      </p:sp>
      <p:sp>
        <p:nvSpPr>
          <p:cNvPr id="12" name="Rectangle 11">
            <a:extLst>
              <a:ext uri="{FF2B5EF4-FFF2-40B4-BE49-F238E27FC236}">
                <a16:creationId xmlns:a16="http://schemas.microsoft.com/office/drawing/2014/main" id="{3856ECE8-C979-467B-9DBF-255CA25E0517}"/>
              </a:ext>
            </a:extLst>
          </p:cNvPr>
          <p:cNvSpPr/>
          <p:nvPr/>
        </p:nvSpPr>
        <p:spPr bwMode="auto">
          <a:xfrm>
            <a:off x="698782" y="1836110"/>
            <a:ext cx="4773746" cy="1630538"/>
          </a:xfrm>
          <a:prstGeom prst="rect">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spcBef>
                <a:spcPct val="0"/>
              </a:spcBef>
              <a:spcAft>
                <a:spcPct val="0"/>
              </a:spcAft>
              <a:defRPr/>
            </a:pPr>
            <a:r>
              <a:rPr lang="en-US" sz="2000" dirty="0">
                <a:solidFill>
                  <a:srgbClr val="FFFFFF"/>
                </a:solidFill>
                <a:latin typeface="Calibri" panose="020F0502020204030204"/>
                <a:ea typeface="Segoe UI" pitchFamily="34" charset="0"/>
                <a:cs typeface="Segoe UI" pitchFamily="34" charset="0"/>
              </a:rPr>
              <a:t>.NET 6</a:t>
            </a:r>
          </a:p>
        </p:txBody>
      </p:sp>
      <p:sp>
        <p:nvSpPr>
          <p:cNvPr id="5" name="Rectangle 4">
            <a:extLst>
              <a:ext uri="{FF2B5EF4-FFF2-40B4-BE49-F238E27FC236}">
                <a16:creationId xmlns:a16="http://schemas.microsoft.com/office/drawing/2014/main" id="{9800192F-208F-4F24-87F9-75A65AE119DC}"/>
              </a:ext>
            </a:extLst>
          </p:cNvPr>
          <p:cNvSpPr/>
          <p:nvPr/>
        </p:nvSpPr>
        <p:spPr bwMode="auto">
          <a:xfrm>
            <a:off x="761593" y="2651380"/>
            <a:ext cx="4655101" cy="70673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spcBef>
                <a:spcPct val="0"/>
              </a:spcBef>
              <a:spcAft>
                <a:spcPct val="0"/>
              </a:spcAft>
              <a:defRPr/>
            </a:pPr>
            <a:r>
              <a:rPr lang="en-US" sz="2000" dirty="0">
                <a:solidFill>
                  <a:srgbClr val="FFFFFF"/>
                </a:solidFill>
                <a:latin typeface="Calibri" panose="020F0502020204030204"/>
                <a:ea typeface="Segoe UI" pitchFamily="34" charset="0"/>
                <a:cs typeface="Segoe UI" pitchFamily="34" charset="0"/>
              </a:rPr>
              <a:t>.NET Multi-platform App UI</a:t>
            </a:r>
          </a:p>
        </p:txBody>
      </p:sp>
      <p:sp>
        <p:nvSpPr>
          <p:cNvPr id="27" name="TextBox 26">
            <a:extLst>
              <a:ext uri="{FF2B5EF4-FFF2-40B4-BE49-F238E27FC236}">
                <a16:creationId xmlns:a16="http://schemas.microsoft.com/office/drawing/2014/main" id="{E6899861-F3C8-435F-842F-0D4F0330DE36}"/>
              </a:ext>
            </a:extLst>
          </p:cNvPr>
          <p:cNvSpPr txBox="1"/>
          <p:nvPr/>
        </p:nvSpPr>
        <p:spPr>
          <a:xfrm>
            <a:off x="2323112" y="6270873"/>
            <a:ext cx="7545777" cy="221599"/>
          </a:xfrm>
          <a:prstGeom prst="rect">
            <a:avLst/>
          </a:prstGeom>
          <a:noFill/>
        </p:spPr>
        <p:txBody>
          <a:bodyPr wrap="square" lIns="0" tIns="0" rIns="0" bIns="0" rtlCol="0">
            <a:spAutoFit/>
          </a:bodyPr>
          <a:lstStyle/>
          <a:p>
            <a:pPr algn="ctr" defTabSz="914225">
              <a:lnSpc>
                <a:spcPct val="90000"/>
              </a:lnSpc>
              <a:spcAft>
                <a:spcPts val="600"/>
              </a:spcAft>
              <a:tabLst>
                <a:tab pos="5379005" algn="l"/>
              </a:tabLst>
              <a:defRPr/>
            </a:pPr>
            <a:r>
              <a:rPr lang="en-US" sz="1600" dirty="0">
                <a:solidFill>
                  <a:srgbClr val="50E6FF"/>
                </a:solidFill>
                <a:latin typeface="Segoe UI"/>
              </a:rPr>
              <a:t>github.com/dotnet/</a:t>
            </a:r>
            <a:r>
              <a:rPr lang="en-US" sz="1600" dirty="0" err="1">
                <a:solidFill>
                  <a:srgbClr val="50E6FF"/>
                </a:solidFill>
                <a:latin typeface="Segoe UI"/>
              </a:rPr>
              <a:t>maui</a:t>
            </a:r>
            <a:endParaRPr lang="en-US" sz="1600" dirty="0">
              <a:solidFill>
                <a:srgbClr val="50E6FF"/>
              </a:solidFill>
              <a:highlight>
                <a:srgbClr val="FFFF00"/>
              </a:highlight>
              <a:latin typeface="Segoe UI"/>
            </a:endParaRPr>
          </a:p>
        </p:txBody>
      </p:sp>
      <p:grpSp>
        <p:nvGrpSpPr>
          <p:cNvPr id="63" name="Group 62">
            <a:extLst>
              <a:ext uri="{FF2B5EF4-FFF2-40B4-BE49-F238E27FC236}">
                <a16:creationId xmlns:a16="http://schemas.microsoft.com/office/drawing/2014/main" id="{FB8F34B3-5B6F-4E09-93D9-E7F356FCB691}"/>
              </a:ext>
            </a:extLst>
          </p:cNvPr>
          <p:cNvGrpSpPr/>
          <p:nvPr/>
        </p:nvGrpSpPr>
        <p:grpSpPr>
          <a:xfrm>
            <a:off x="698783" y="3541530"/>
            <a:ext cx="4773747" cy="700985"/>
            <a:chOff x="698016" y="3541546"/>
            <a:chExt cx="4774425" cy="701084"/>
          </a:xfrm>
        </p:grpSpPr>
        <p:grpSp>
          <p:nvGrpSpPr>
            <p:cNvPr id="18" name="Group 17">
              <a:extLst>
                <a:ext uri="{FF2B5EF4-FFF2-40B4-BE49-F238E27FC236}">
                  <a16:creationId xmlns:a16="http://schemas.microsoft.com/office/drawing/2014/main" id="{70A6166F-22A6-47B1-BBEB-215290F0EABF}"/>
                </a:ext>
              </a:extLst>
            </p:cNvPr>
            <p:cNvGrpSpPr/>
            <p:nvPr/>
          </p:nvGrpSpPr>
          <p:grpSpPr>
            <a:xfrm>
              <a:off x="698016" y="3541546"/>
              <a:ext cx="4774425" cy="701084"/>
              <a:chOff x="951499" y="3520091"/>
              <a:chExt cx="4302011" cy="701084"/>
            </a:xfrm>
          </p:grpSpPr>
          <p:sp>
            <p:nvSpPr>
              <p:cNvPr id="3" name="Rectangle 2">
                <a:extLst>
                  <a:ext uri="{FF2B5EF4-FFF2-40B4-BE49-F238E27FC236}">
                    <a16:creationId xmlns:a16="http://schemas.microsoft.com/office/drawing/2014/main" id="{442D615D-A9CB-4A3E-BF3E-4030C12ED894}"/>
                  </a:ext>
                </a:extLst>
              </p:cNvPr>
              <p:cNvSpPr/>
              <p:nvPr/>
            </p:nvSpPr>
            <p:spPr bwMode="auto">
              <a:xfrm>
                <a:off x="951499" y="3520093"/>
                <a:ext cx="1015160" cy="701082"/>
              </a:xfrm>
              <a:prstGeom prst="rect">
                <a:avLst/>
              </a:prstGeom>
              <a:solidFill>
                <a:schemeClr val="accent6">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spcBef>
                    <a:spcPct val="0"/>
                  </a:spcBef>
                  <a:spcAft>
                    <a:spcPct val="0"/>
                  </a:spcAft>
                  <a:defRPr/>
                </a:pPr>
                <a:r>
                  <a:rPr lang="en-US" dirty="0" err="1">
                    <a:solidFill>
                      <a:srgbClr val="FFFFFF"/>
                    </a:solidFill>
                    <a:latin typeface="Calibri" panose="020F0502020204030204"/>
                    <a:ea typeface="Segoe UI" pitchFamily="34" charset="0"/>
                    <a:cs typeface="Segoe UI" pitchFamily="34" charset="0"/>
                  </a:rPr>
                  <a:t>WinUI</a:t>
                </a:r>
                <a:endParaRPr lang="en-US" dirty="0">
                  <a:solidFill>
                    <a:srgbClr val="FFFFFF"/>
                  </a:solidFill>
                  <a:latin typeface="Calibri" panose="020F0502020204030204"/>
                  <a:ea typeface="Segoe UI" pitchFamily="34" charset="0"/>
                  <a:cs typeface="Segoe UI" pitchFamily="34" charset="0"/>
                </a:endParaRPr>
              </a:p>
            </p:txBody>
          </p:sp>
          <p:sp>
            <p:nvSpPr>
              <p:cNvPr id="8" name="Rectangle 7">
                <a:extLst>
                  <a:ext uri="{FF2B5EF4-FFF2-40B4-BE49-F238E27FC236}">
                    <a16:creationId xmlns:a16="http://schemas.microsoft.com/office/drawing/2014/main" id="{C12ADBBF-DBA1-4B54-9C3F-8E14E2FD5479}"/>
                  </a:ext>
                </a:extLst>
              </p:cNvPr>
              <p:cNvSpPr/>
              <p:nvPr/>
            </p:nvSpPr>
            <p:spPr bwMode="auto">
              <a:xfrm>
                <a:off x="2034297" y="3531597"/>
                <a:ext cx="1015162" cy="683825"/>
              </a:xfrm>
              <a:prstGeom prst="rect">
                <a:avLst/>
              </a:prstGeom>
              <a:solidFill>
                <a:schemeClr val="accent4">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spcBef>
                    <a:spcPct val="0"/>
                  </a:spcBef>
                  <a:spcAft>
                    <a:spcPct val="0"/>
                  </a:spcAft>
                  <a:defRPr/>
                </a:pPr>
                <a:r>
                  <a:rPr lang="en-US" dirty="0">
                    <a:solidFill>
                      <a:srgbClr val="FFFFFF"/>
                    </a:solidFill>
                    <a:latin typeface="Calibri" panose="020F0502020204030204"/>
                    <a:ea typeface="Segoe UI" pitchFamily="34" charset="0"/>
                    <a:cs typeface="Segoe UI" pitchFamily="34" charset="0"/>
                  </a:rPr>
                  <a:t>Mac Catalyst</a:t>
                </a:r>
              </a:p>
            </p:txBody>
          </p:sp>
          <p:sp>
            <p:nvSpPr>
              <p:cNvPr id="10" name="Rectangle 9">
                <a:extLst>
                  <a:ext uri="{FF2B5EF4-FFF2-40B4-BE49-F238E27FC236}">
                    <a16:creationId xmlns:a16="http://schemas.microsoft.com/office/drawing/2014/main" id="{5BBE83C9-4CA8-4E7C-A8FE-04FF1E0C1A0F}"/>
                  </a:ext>
                </a:extLst>
              </p:cNvPr>
              <p:cNvSpPr/>
              <p:nvPr/>
            </p:nvSpPr>
            <p:spPr bwMode="auto">
              <a:xfrm>
                <a:off x="4227346" y="3520091"/>
                <a:ext cx="1026164" cy="695331"/>
              </a:xfrm>
              <a:prstGeom prst="rect">
                <a:avLst/>
              </a:prstGeom>
              <a:solidFill>
                <a:schemeClr val="accent5">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spcBef>
                    <a:spcPct val="0"/>
                  </a:spcBef>
                  <a:spcAft>
                    <a:spcPct val="0"/>
                  </a:spcAft>
                  <a:defRPr/>
                </a:pPr>
                <a:r>
                  <a:rPr lang="en-US" dirty="0">
                    <a:solidFill>
                      <a:srgbClr val="FFFFFF"/>
                    </a:solidFill>
                    <a:latin typeface="Calibri" panose="020F0502020204030204"/>
                    <a:ea typeface="Segoe UI" pitchFamily="34" charset="0"/>
                    <a:cs typeface="Segoe UI" pitchFamily="34" charset="0"/>
                  </a:rPr>
                  <a:t>Android</a:t>
                </a:r>
              </a:p>
            </p:txBody>
          </p:sp>
        </p:grpSp>
        <p:sp>
          <p:nvSpPr>
            <p:cNvPr id="2" name="Rectangle 1">
              <a:extLst>
                <a:ext uri="{FF2B5EF4-FFF2-40B4-BE49-F238E27FC236}">
                  <a16:creationId xmlns:a16="http://schemas.microsoft.com/office/drawing/2014/main" id="{0715E6E9-F688-43E5-9997-6FE833CDEE12}"/>
                </a:ext>
              </a:extLst>
            </p:cNvPr>
            <p:cNvSpPr/>
            <p:nvPr/>
          </p:nvSpPr>
          <p:spPr bwMode="auto">
            <a:xfrm>
              <a:off x="3116655" y="3547298"/>
              <a:ext cx="1126639" cy="69533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spcBef>
                  <a:spcPct val="0"/>
                </a:spcBef>
                <a:spcAft>
                  <a:spcPct val="0"/>
                </a:spcAft>
                <a:defRPr/>
              </a:pPr>
              <a:r>
                <a:rPr lang="en-US" dirty="0">
                  <a:solidFill>
                    <a:srgbClr val="FFFFFF"/>
                  </a:solidFill>
                  <a:latin typeface="Calibri" panose="020F0502020204030204"/>
                  <a:ea typeface="Segoe UI" pitchFamily="34" charset="0"/>
                  <a:cs typeface="Segoe UI" pitchFamily="34" charset="0"/>
                </a:rPr>
                <a:t>iOS</a:t>
              </a:r>
            </a:p>
          </p:txBody>
        </p:sp>
      </p:grpSp>
      <p:grpSp>
        <p:nvGrpSpPr>
          <p:cNvPr id="62" name="Group 61">
            <a:extLst>
              <a:ext uri="{FF2B5EF4-FFF2-40B4-BE49-F238E27FC236}">
                <a16:creationId xmlns:a16="http://schemas.microsoft.com/office/drawing/2014/main" id="{48DCE3B9-C33D-44F5-84CC-8A8DD47E75AB}"/>
              </a:ext>
            </a:extLst>
          </p:cNvPr>
          <p:cNvGrpSpPr/>
          <p:nvPr/>
        </p:nvGrpSpPr>
        <p:grpSpPr>
          <a:xfrm>
            <a:off x="765230" y="4239895"/>
            <a:ext cx="4646022" cy="1612224"/>
            <a:chOff x="764473" y="4240010"/>
            <a:chExt cx="4646681" cy="1612452"/>
          </a:xfrm>
        </p:grpSpPr>
        <p:grpSp>
          <p:nvGrpSpPr>
            <p:cNvPr id="55" name="Group 54">
              <a:extLst>
                <a:ext uri="{FF2B5EF4-FFF2-40B4-BE49-F238E27FC236}">
                  <a16:creationId xmlns:a16="http://schemas.microsoft.com/office/drawing/2014/main" id="{C6D300E2-2AD6-4908-9EDB-D4A8B7D40F70}"/>
                </a:ext>
              </a:extLst>
            </p:cNvPr>
            <p:cNvGrpSpPr/>
            <p:nvPr/>
          </p:nvGrpSpPr>
          <p:grpSpPr>
            <a:xfrm>
              <a:off x="764473" y="4835245"/>
              <a:ext cx="4646681" cy="1017217"/>
              <a:chOff x="769916" y="4835245"/>
              <a:chExt cx="4646681" cy="1017217"/>
            </a:xfrm>
          </p:grpSpPr>
          <p:grpSp>
            <p:nvGrpSpPr>
              <p:cNvPr id="23" name="Group 22">
                <a:extLst>
                  <a:ext uri="{FF2B5EF4-FFF2-40B4-BE49-F238E27FC236}">
                    <a16:creationId xmlns:a16="http://schemas.microsoft.com/office/drawing/2014/main" id="{AB565670-A81D-46CD-A2B3-7B722CBC3BB1}"/>
                  </a:ext>
                </a:extLst>
              </p:cNvPr>
              <p:cNvGrpSpPr/>
              <p:nvPr/>
            </p:nvGrpSpPr>
            <p:grpSpPr>
              <a:xfrm>
                <a:off x="3247831" y="4938062"/>
                <a:ext cx="914400" cy="914400"/>
                <a:chOff x="2212166" y="5530079"/>
                <a:chExt cx="914400" cy="914400"/>
              </a:xfrm>
            </p:grpSpPr>
            <p:sp>
              <p:nvSpPr>
                <p:cNvPr id="9" name="TextBox 8">
                  <a:extLst>
                    <a:ext uri="{FF2B5EF4-FFF2-40B4-BE49-F238E27FC236}">
                      <a16:creationId xmlns:a16="http://schemas.microsoft.com/office/drawing/2014/main" id="{5DDCFD2E-2105-4B43-B3B2-855493A50A16}"/>
                    </a:ext>
                  </a:extLst>
                </p:cNvPr>
                <p:cNvSpPr txBox="1"/>
                <p:nvPr/>
              </p:nvSpPr>
              <p:spPr>
                <a:xfrm>
                  <a:off x="2450054" y="5824174"/>
                  <a:ext cx="431528" cy="312073"/>
                </a:xfrm>
                <a:prstGeom prst="rect">
                  <a:avLst/>
                </a:prstGeom>
                <a:noFill/>
              </p:spPr>
              <p:txBody>
                <a:bodyPr wrap="none" rtlCol="0">
                  <a:spAutoFit/>
                </a:bodyPr>
                <a:lstStyle/>
                <a:p>
                  <a:pPr defTabSz="914225"/>
                  <a:r>
                    <a:rPr lang="en-US" sz="1400" dirty="0">
                      <a:solidFill>
                        <a:srgbClr val="FFFFFF"/>
                      </a:solidFill>
                      <a:latin typeface="Calibri" panose="020F0502020204030204"/>
                    </a:rPr>
                    <a:t>iOS</a:t>
                  </a:r>
                </a:p>
              </p:txBody>
            </p:sp>
            <p:pic>
              <p:nvPicPr>
                <p:cNvPr id="15" name="Graphic 14" descr="Smart Phone with solid fill">
                  <a:extLst>
                    <a:ext uri="{FF2B5EF4-FFF2-40B4-BE49-F238E27FC236}">
                      <a16:creationId xmlns:a16="http://schemas.microsoft.com/office/drawing/2014/main" id="{3DCB8724-C431-47C4-A637-836F568C93B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12166" y="5530079"/>
                  <a:ext cx="914400" cy="914400"/>
                </a:xfrm>
                <a:prstGeom prst="rect">
                  <a:avLst/>
                </a:prstGeom>
              </p:spPr>
            </p:pic>
          </p:grpSp>
          <p:grpSp>
            <p:nvGrpSpPr>
              <p:cNvPr id="22" name="Group 21">
                <a:extLst>
                  <a:ext uri="{FF2B5EF4-FFF2-40B4-BE49-F238E27FC236}">
                    <a16:creationId xmlns:a16="http://schemas.microsoft.com/office/drawing/2014/main" id="{DE29D398-EF99-4AC2-808D-82942E26B95E}"/>
                  </a:ext>
                </a:extLst>
              </p:cNvPr>
              <p:cNvGrpSpPr/>
              <p:nvPr/>
            </p:nvGrpSpPr>
            <p:grpSpPr>
              <a:xfrm>
                <a:off x="4502197" y="4936615"/>
                <a:ext cx="914400" cy="914400"/>
                <a:chOff x="5187159" y="4792658"/>
                <a:chExt cx="914400" cy="914400"/>
              </a:xfrm>
            </p:grpSpPr>
            <p:pic>
              <p:nvPicPr>
                <p:cNvPr id="14" name="Picture 13">
                  <a:extLst>
                    <a:ext uri="{FF2B5EF4-FFF2-40B4-BE49-F238E27FC236}">
                      <a16:creationId xmlns:a16="http://schemas.microsoft.com/office/drawing/2014/main" id="{D22B6567-3C77-4511-8801-C0BDD0DBACD4}"/>
                    </a:ext>
                  </a:extLst>
                </p:cNvPr>
                <p:cNvPicPr>
                  <a:picLocks noChangeAspect="1"/>
                </p:cNvPicPr>
                <p:nvPr/>
              </p:nvPicPr>
              <p:blipFill>
                <a:blip r:embed="rId5"/>
                <a:stretch>
                  <a:fillRect/>
                </a:stretch>
              </p:blipFill>
              <p:spPr>
                <a:xfrm>
                  <a:off x="5498185" y="5071417"/>
                  <a:ext cx="292348" cy="356881"/>
                </a:xfrm>
                <a:prstGeom prst="rect">
                  <a:avLst/>
                </a:prstGeom>
              </p:spPr>
            </p:pic>
            <p:pic>
              <p:nvPicPr>
                <p:cNvPr id="21" name="Graphic 20" descr="Smart Phone outline">
                  <a:extLst>
                    <a:ext uri="{FF2B5EF4-FFF2-40B4-BE49-F238E27FC236}">
                      <a16:creationId xmlns:a16="http://schemas.microsoft.com/office/drawing/2014/main" id="{E578F60D-8D48-4DD3-A72B-3B1459A319F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187159" y="4792658"/>
                  <a:ext cx="914400" cy="914400"/>
                </a:xfrm>
                <a:prstGeom prst="rect">
                  <a:avLst/>
                </a:prstGeom>
              </p:spPr>
            </p:pic>
          </p:grpSp>
          <p:grpSp>
            <p:nvGrpSpPr>
              <p:cNvPr id="32" name="Group 31">
                <a:extLst>
                  <a:ext uri="{FF2B5EF4-FFF2-40B4-BE49-F238E27FC236}">
                    <a16:creationId xmlns:a16="http://schemas.microsoft.com/office/drawing/2014/main" id="{99D06473-A124-456D-B49E-3CF33819BF90}"/>
                  </a:ext>
                </a:extLst>
              </p:cNvPr>
              <p:cNvGrpSpPr/>
              <p:nvPr/>
            </p:nvGrpSpPr>
            <p:grpSpPr>
              <a:xfrm>
                <a:off x="2008873" y="4843985"/>
                <a:ext cx="914400" cy="914400"/>
                <a:chOff x="1986003" y="5319061"/>
                <a:chExt cx="914400" cy="914400"/>
              </a:xfrm>
            </p:grpSpPr>
            <p:sp>
              <p:nvSpPr>
                <p:cNvPr id="16" name="TextBox 15">
                  <a:extLst>
                    <a:ext uri="{FF2B5EF4-FFF2-40B4-BE49-F238E27FC236}">
                      <a16:creationId xmlns:a16="http://schemas.microsoft.com/office/drawing/2014/main" id="{B330C181-3BE3-4298-93B3-4D0CB05118AD}"/>
                    </a:ext>
                  </a:extLst>
                </p:cNvPr>
                <p:cNvSpPr txBox="1"/>
                <p:nvPr/>
              </p:nvSpPr>
              <p:spPr>
                <a:xfrm>
                  <a:off x="2143092" y="5591892"/>
                  <a:ext cx="627095" cy="280718"/>
                </a:xfrm>
                <a:prstGeom prst="rect">
                  <a:avLst/>
                </a:prstGeom>
                <a:noFill/>
              </p:spPr>
              <p:txBody>
                <a:bodyPr wrap="none" rtlCol="0">
                  <a:spAutoFit/>
                </a:bodyPr>
                <a:lstStyle/>
                <a:p>
                  <a:pPr defTabSz="914225"/>
                  <a:r>
                    <a:rPr lang="en-US" sz="1200" dirty="0">
                      <a:solidFill>
                        <a:srgbClr val="FFFFFF"/>
                      </a:solidFill>
                      <a:latin typeface="Calibri" panose="020F0502020204030204"/>
                    </a:rPr>
                    <a:t>macOS</a:t>
                  </a:r>
                </a:p>
              </p:txBody>
            </p:sp>
            <p:pic>
              <p:nvPicPr>
                <p:cNvPr id="25" name="Graphic 24" descr="Laptop with solid fill">
                  <a:extLst>
                    <a:ext uri="{FF2B5EF4-FFF2-40B4-BE49-F238E27FC236}">
                      <a16:creationId xmlns:a16="http://schemas.microsoft.com/office/drawing/2014/main" id="{BBEB6D68-482A-495E-A75A-A95BABB446A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986003" y="5319061"/>
                  <a:ext cx="914400" cy="914400"/>
                </a:xfrm>
                <a:prstGeom prst="rect">
                  <a:avLst/>
                </a:prstGeom>
              </p:spPr>
            </p:pic>
          </p:grpSp>
          <p:grpSp>
            <p:nvGrpSpPr>
              <p:cNvPr id="30" name="Group 29">
                <a:extLst>
                  <a:ext uri="{FF2B5EF4-FFF2-40B4-BE49-F238E27FC236}">
                    <a16:creationId xmlns:a16="http://schemas.microsoft.com/office/drawing/2014/main" id="{78020D21-B910-4E4D-AD2F-8A4BA78B227A}"/>
                  </a:ext>
                </a:extLst>
              </p:cNvPr>
              <p:cNvGrpSpPr/>
              <p:nvPr/>
            </p:nvGrpSpPr>
            <p:grpSpPr>
              <a:xfrm>
                <a:off x="769916" y="4835245"/>
                <a:ext cx="914400" cy="914400"/>
                <a:chOff x="769916" y="4835245"/>
                <a:chExt cx="914400" cy="914400"/>
              </a:xfrm>
            </p:grpSpPr>
            <p:grpSp>
              <p:nvGrpSpPr>
                <p:cNvPr id="56" name="Group 42">
                  <a:extLst>
                    <a:ext uri="{FF2B5EF4-FFF2-40B4-BE49-F238E27FC236}">
                      <a16:creationId xmlns:a16="http://schemas.microsoft.com/office/drawing/2014/main" id="{F182C15E-8395-47CB-9A76-D53E53EB787B}"/>
                    </a:ext>
                  </a:extLst>
                </p:cNvPr>
                <p:cNvGrpSpPr>
                  <a:grpSpLocks noChangeAspect="1"/>
                </p:cNvGrpSpPr>
                <p:nvPr/>
              </p:nvGrpSpPr>
              <p:grpSpPr bwMode="auto">
                <a:xfrm>
                  <a:off x="1135999" y="5160128"/>
                  <a:ext cx="179625" cy="186208"/>
                  <a:chOff x="3492" y="1769"/>
                  <a:chExt cx="854" cy="864"/>
                </a:xfrm>
                <a:solidFill>
                  <a:srgbClr val="FFFFFF"/>
                </a:solidFill>
              </p:grpSpPr>
              <p:sp>
                <p:nvSpPr>
                  <p:cNvPr id="57" name="Freeform 43">
                    <a:extLst>
                      <a:ext uri="{FF2B5EF4-FFF2-40B4-BE49-F238E27FC236}">
                        <a16:creationId xmlns:a16="http://schemas.microsoft.com/office/drawing/2014/main" id="{2F6F793A-7997-46EC-9A0A-2F3CD3A444D4}"/>
                      </a:ext>
                    </a:extLst>
                  </p:cNvPr>
                  <p:cNvSpPr>
                    <a:spLocks/>
                  </p:cNvSpPr>
                  <p:nvPr/>
                </p:nvSpPr>
                <p:spPr bwMode="auto">
                  <a:xfrm>
                    <a:off x="3872" y="1769"/>
                    <a:ext cx="474" cy="413"/>
                  </a:xfrm>
                  <a:custGeom>
                    <a:avLst/>
                    <a:gdLst>
                      <a:gd name="T0" fmla="*/ 0 w 474"/>
                      <a:gd name="T1" fmla="*/ 413 h 413"/>
                      <a:gd name="T2" fmla="*/ 474 w 474"/>
                      <a:gd name="T3" fmla="*/ 413 h 413"/>
                      <a:gd name="T4" fmla="*/ 474 w 474"/>
                      <a:gd name="T5" fmla="*/ 0 h 413"/>
                      <a:gd name="T6" fmla="*/ 0 w 474"/>
                      <a:gd name="T7" fmla="*/ 69 h 413"/>
                      <a:gd name="T8" fmla="*/ 0 w 474"/>
                      <a:gd name="T9" fmla="*/ 413 h 413"/>
                    </a:gdLst>
                    <a:ahLst/>
                    <a:cxnLst>
                      <a:cxn ang="0">
                        <a:pos x="T0" y="T1"/>
                      </a:cxn>
                      <a:cxn ang="0">
                        <a:pos x="T2" y="T3"/>
                      </a:cxn>
                      <a:cxn ang="0">
                        <a:pos x="T4" y="T5"/>
                      </a:cxn>
                      <a:cxn ang="0">
                        <a:pos x="T6" y="T7"/>
                      </a:cxn>
                      <a:cxn ang="0">
                        <a:pos x="T8" y="T9"/>
                      </a:cxn>
                    </a:cxnLst>
                    <a:rect l="0" t="0" r="r" b="b"/>
                    <a:pathLst>
                      <a:path w="474" h="413">
                        <a:moveTo>
                          <a:pt x="0" y="413"/>
                        </a:moveTo>
                        <a:lnTo>
                          <a:pt x="474" y="413"/>
                        </a:lnTo>
                        <a:lnTo>
                          <a:pt x="474" y="0"/>
                        </a:lnTo>
                        <a:lnTo>
                          <a:pt x="0" y="69"/>
                        </a:lnTo>
                        <a:lnTo>
                          <a:pt x="0" y="4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a:gradFill>
                        <a:gsLst>
                          <a:gs pos="1333">
                            <a:prstClr val="white"/>
                          </a:gs>
                          <a:gs pos="8000">
                            <a:prstClr val="white"/>
                          </a:gs>
                        </a:gsLst>
                        <a:lin ang="5400000" scaled="0"/>
                      </a:gradFill>
                      <a:latin typeface="Calibri" panose="020F0502020204030204"/>
                    </a:endParaRPr>
                  </a:p>
                </p:txBody>
              </p:sp>
              <p:sp>
                <p:nvSpPr>
                  <p:cNvPr id="58" name="Freeform 44">
                    <a:extLst>
                      <a:ext uri="{FF2B5EF4-FFF2-40B4-BE49-F238E27FC236}">
                        <a16:creationId xmlns:a16="http://schemas.microsoft.com/office/drawing/2014/main" id="{3CCAC146-31C0-4D4C-A4BD-B94A27A261E4}"/>
                      </a:ext>
                    </a:extLst>
                  </p:cNvPr>
                  <p:cNvSpPr>
                    <a:spLocks/>
                  </p:cNvSpPr>
                  <p:nvPr/>
                </p:nvSpPr>
                <p:spPr bwMode="auto">
                  <a:xfrm>
                    <a:off x="3492" y="1844"/>
                    <a:ext cx="345" cy="338"/>
                  </a:xfrm>
                  <a:custGeom>
                    <a:avLst/>
                    <a:gdLst>
                      <a:gd name="T0" fmla="*/ 345 w 345"/>
                      <a:gd name="T1" fmla="*/ 338 h 338"/>
                      <a:gd name="T2" fmla="*/ 345 w 345"/>
                      <a:gd name="T3" fmla="*/ 0 h 338"/>
                      <a:gd name="T4" fmla="*/ 0 w 345"/>
                      <a:gd name="T5" fmla="*/ 50 h 338"/>
                      <a:gd name="T6" fmla="*/ 0 w 345"/>
                      <a:gd name="T7" fmla="*/ 338 h 338"/>
                      <a:gd name="T8" fmla="*/ 345 w 345"/>
                      <a:gd name="T9" fmla="*/ 338 h 338"/>
                    </a:gdLst>
                    <a:ahLst/>
                    <a:cxnLst>
                      <a:cxn ang="0">
                        <a:pos x="T0" y="T1"/>
                      </a:cxn>
                      <a:cxn ang="0">
                        <a:pos x="T2" y="T3"/>
                      </a:cxn>
                      <a:cxn ang="0">
                        <a:pos x="T4" y="T5"/>
                      </a:cxn>
                      <a:cxn ang="0">
                        <a:pos x="T6" y="T7"/>
                      </a:cxn>
                      <a:cxn ang="0">
                        <a:pos x="T8" y="T9"/>
                      </a:cxn>
                    </a:cxnLst>
                    <a:rect l="0" t="0" r="r" b="b"/>
                    <a:pathLst>
                      <a:path w="345" h="338">
                        <a:moveTo>
                          <a:pt x="345" y="338"/>
                        </a:moveTo>
                        <a:lnTo>
                          <a:pt x="345" y="0"/>
                        </a:lnTo>
                        <a:lnTo>
                          <a:pt x="0" y="50"/>
                        </a:lnTo>
                        <a:lnTo>
                          <a:pt x="0" y="338"/>
                        </a:lnTo>
                        <a:lnTo>
                          <a:pt x="345" y="3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a:gradFill>
                        <a:gsLst>
                          <a:gs pos="1333">
                            <a:prstClr val="white"/>
                          </a:gs>
                          <a:gs pos="8000">
                            <a:prstClr val="white"/>
                          </a:gs>
                        </a:gsLst>
                        <a:lin ang="5400000" scaled="0"/>
                      </a:gradFill>
                      <a:latin typeface="Calibri" panose="020F0502020204030204"/>
                    </a:endParaRPr>
                  </a:p>
                </p:txBody>
              </p:sp>
              <p:sp>
                <p:nvSpPr>
                  <p:cNvPr id="59" name="Freeform 45">
                    <a:extLst>
                      <a:ext uri="{FF2B5EF4-FFF2-40B4-BE49-F238E27FC236}">
                        <a16:creationId xmlns:a16="http://schemas.microsoft.com/office/drawing/2014/main" id="{33221B7B-25E1-4C4C-901B-B9B5C70E02CC}"/>
                      </a:ext>
                    </a:extLst>
                  </p:cNvPr>
                  <p:cNvSpPr>
                    <a:spLocks/>
                  </p:cNvSpPr>
                  <p:nvPr/>
                </p:nvSpPr>
                <p:spPr bwMode="auto">
                  <a:xfrm>
                    <a:off x="3492" y="2214"/>
                    <a:ext cx="345" cy="345"/>
                  </a:xfrm>
                  <a:custGeom>
                    <a:avLst/>
                    <a:gdLst>
                      <a:gd name="T0" fmla="*/ 345 w 345"/>
                      <a:gd name="T1" fmla="*/ 0 h 345"/>
                      <a:gd name="T2" fmla="*/ 0 w 345"/>
                      <a:gd name="T3" fmla="*/ 0 h 345"/>
                      <a:gd name="T4" fmla="*/ 0 w 345"/>
                      <a:gd name="T5" fmla="*/ 294 h 345"/>
                      <a:gd name="T6" fmla="*/ 345 w 345"/>
                      <a:gd name="T7" fmla="*/ 345 h 345"/>
                      <a:gd name="T8" fmla="*/ 345 w 345"/>
                      <a:gd name="T9" fmla="*/ 0 h 345"/>
                    </a:gdLst>
                    <a:ahLst/>
                    <a:cxnLst>
                      <a:cxn ang="0">
                        <a:pos x="T0" y="T1"/>
                      </a:cxn>
                      <a:cxn ang="0">
                        <a:pos x="T2" y="T3"/>
                      </a:cxn>
                      <a:cxn ang="0">
                        <a:pos x="T4" y="T5"/>
                      </a:cxn>
                      <a:cxn ang="0">
                        <a:pos x="T6" y="T7"/>
                      </a:cxn>
                      <a:cxn ang="0">
                        <a:pos x="T8" y="T9"/>
                      </a:cxn>
                    </a:cxnLst>
                    <a:rect l="0" t="0" r="r" b="b"/>
                    <a:pathLst>
                      <a:path w="345" h="345">
                        <a:moveTo>
                          <a:pt x="345" y="0"/>
                        </a:moveTo>
                        <a:lnTo>
                          <a:pt x="0" y="0"/>
                        </a:lnTo>
                        <a:lnTo>
                          <a:pt x="0" y="294"/>
                        </a:lnTo>
                        <a:lnTo>
                          <a:pt x="345" y="345"/>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a:gradFill>
                        <a:gsLst>
                          <a:gs pos="1333">
                            <a:prstClr val="white"/>
                          </a:gs>
                          <a:gs pos="8000">
                            <a:prstClr val="white"/>
                          </a:gs>
                        </a:gsLst>
                        <a:lin ang="5400000" scaled="0"/>
                      </a:gradFill>
                      <a:latin typeface="Calibri" panose="020F0502020204030204"/>
                    </a:endParaRPr>
                  </a:p>
                </p:txBody>
              </p:sp>
              <p:sp>
                <p:nvSpPr>
                  <p:cNvPr id="60" name="Freeform 46">
                    <a:extLst>
                      <a:ext uri="{FF2B5EF4-FFF2-40B4-BE49-F238E27FC236}">
                        <a16:creationId xmlns:a16="http://schemas.microsoft.com/office/drawing/2014/main" id="{6F6657B3-9C31-4724-956B-6A4B9114A3A6}"/>
                      </a:ext>
                    </a:extLst>
                  </p:cNvPr>
                  <p:cNvSpPr>
                    <a:spLocks/>
                  </p:cNvSpPr>
                  <p:nvPr/>
                </p:nvSpPr>
                <p:spPr bwMode="auto">
                  <a:xfrm>
                    <a:off x="3872" y="2214"/>
                    <a:ext cx="474" cy="419"/>
                  </a:xfrm>
                  <a:custGeom>
                    <a:avLst/>
                    <a:gdLst>
                      <a:gd name="T0" fmla="*/ 0 w 474"/>
                      <a:gd name="T1" fmla="*/ 0 h 419"/>
                      <a:gd name="T2" fmla="*/ 0 w 474"/>
                      <a:gd name="T3" fmla="*/ 349 h 419"/>
                      <a:gd name="T4" fmla="*/ 474 w 474"/>
                      <a:gd name="T5" fmla="*/ 419 h 419"/>
                      <a:gd name="T6" fmla="*/ 474 w 474"/>
                      <a:gd name="T7" fmla="*/ 0 h 419"/>
                      <a:gd name="T8" fmla="*/ 0 w 474"/>
                      <a:gd name="T9" fmla="*/ 0 h 419"/>
                    </a:gdLst>
                    <a:ahLst/>
                    <a:cxnLst>
                      <a:cxn ang="0">
                        <a:pos x="T0" y="T1"/>
                      </a:cxn>
                      <a:cxn ang="0">
                        <a:pos x="T2" y="T3"/>
                      </a:cxn>
                      <a:cxn ang="0">
                        <a:pos x="T4" y="T5"/>
                      </a:cxn>
                      <a:cxn ang="0">
                        <a:pos x="T6" y="T7"/>
                      </a:cxn>
                      <a:cxn ang="0">
                        <a:pos x="T8" y="T9"/>
                      </a:cxn>
                    </a:cxnLst>
                    <a:rect l="0" t="0" r="r" b="b"/>
                    <a:pathLst>
                      <a:path w="474" h="419">
                        <a:moveTo>
                          <a:pt x="0" y="0"/>
                        </a:moveTo>
                        <a:lnTo>
                          <a:pt x="0" y="349"/>
                        </a:lnTo>
                        <a:lnTo>
                          <a:pt x="474" y="419"/>
                        </a:lnTo>
                        <a:lnTo>
                          <a:pt x="474"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49">
                      <a:defRPr/>
                    </a:pPr>
                    <a:endParaRPr lang="en-US" sz="1765" kern="0">
                      <a:gradFill>
                        <a:gsLst>
                          <a:gs pos="1333">
                            <a:prstClr val="white"/>
                          </a:gs>
                          <a:gs pos="8000">
                            <a:prstClr val="white"/>
                          </a:gs>
                        </a:gsLst>
                        <a:lin ang="5400000" scaled="0"/>
                      </a:gradFill>
                      <a:latin typeface="Calibri" panose="020F0502020204030204"/>
                    </a:endParaRPr>
                  </a:p>
                </p:txBody>
              </p:sp>
            </p:grpSp>
            <p:pic>
              <p:nvPicPr>
                <p:cNvPr id="28" name="Graphic 27" descr="Laptop outline">
                  <a:extLst>
                    <a:ext uri="{FF2B5EF4-FFF2-40B4-BE49-F238E27FC236}">
                      <a16:creationId xmlns:a16="http://schemas.microsoft.com/office/drawing/2014/main" id="{612D80E1-7A6A-4071-814B-6820AED9AFC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69916" y="4835245"/>
                  <a:ext cx="914400" cy="914400"/>
                </a:xfrm>
                <a:prstGeom prst="rect">
                  <a:avLst/>
                </a:prstGeom>
              </p:spPr>
            </p:pic>
          </p:grpSp>
        </p:grpSp>
        <p:grpSp>
          <p:nvGrpSpPr>
            <p:cNvPr id="61" name="Group 60">
              <a:extLst>
                <a:ext uri="{FF2B5EF4-FFF2-40B4-BE49-F238E27FC236}">
                  <a16:creationId xmlns:a16="http://schemas.microsoft.com/office/drawing/2014/main" id="{9061AE0F-A1F6-464D-9FC4-69C77BF85680}"/>
                </a:ext>
              </a:extLst>
            </p:cNvPr>
            <p:cNvGrpSpPr/>
            <p:nvPr/>
          </p:nvGrpSpPr>
          <p:grpSpPr>
            <a:xfrm>
              <a:off x="1158602" y="4240010"/>
              <a:ext cx="3839048" cy="595235"/>
              <a:chOff x="1158602" y="4240010"/>
              <a:chExt cx="3839048" cy="595235"/>
            </a:xfrm>
          </p:grpSpPr>
          <p:grpSp>
            <p:nvGrpSpPr>
              <p:cNvPr id="41" name="Group 40">
                <a:extLst>
                  <a:ext uri="{FF2B5EF4-FFF2-40B4-BE49-F238E27FC236}">
                    <a16:creationId xmlns:a16="http://schemas.microsoft.com/office/drawing/2014/main" id="{3CA7F954-5F13-4768-8EFA-8388611F38EB}"/>
                  </a:ext>
                </a:extLst>
              </p:cNvPr>
              <p:cNvGrpSpPr/>
              <p:nvPr/>
            </p:nvGrpSpPr>
            <p:grpSpPr>
              <a:xfrm rot="10800000">
                <a:off x="1158602" y="4244154"/>
                <a:ext cx="157022" cy="558777"/>
                <a:chOff x="1629501" y="2666967"/>
                <a:chExt cx="125906" cy="558777"/>
              </a:xfrm>
            </p:grpSpPr>
            <p:cxnSp>
              <p:nvCxnSpPr>
                <p:cNvPr id="34" name="Straight Connector 33">
                  <a:extLst>
                    <a:ext uri="{FF2B5EF4-FFF2-40B4-BE49-F238E27FC236}">
                      <a16:creationId xmlns:a16="http://schemas.microsoft.com/office/drawing/2014/main" id="{4E01A0F0-C869-4680-AF81-7651AE74B257}"/>
                    </a:ext>
                    <a:ext uri="{C183D7F6-B498-43B3-948B-1728B52AA6E4}">
                      <adec:decorative xmlns:adec="http://schemas.microsoft.com/office/drawing/2017/decorative" val="1"/>
                    </a:ext>
                  </a:extLst>
                </p:cNvPr>
                <p:cNvCxnSpPr>
                  <a:cxnSpLocks/>
                </p:cNvCxnSpPr>
                <p:nvPr/>
              </p:nvCxnSpPr>
              <p:spPr>
                <a:xfrm flipV="1">
                  <a:off x="1695629" y="2742737"/>
                  <a:ext cx="0" cy="483007"/>
                </a:xfrm>
                <a:prstGeom prst="line">
                  <a:avLst/>
                </a:prstGeom>
                <a:noFill/>
                <a:ln w="28575" cap="rnd" cmpd="sng" algn="ctr">
                  <a:solidFill>
                    <a:srgbClr val="75757A"/>
                  </a:solidFill>
                  <a:prstDash val="dash"/>
                  <a:headEnd type="none"/>
                  <a:tailEnd type="none"/>
                </a:ln>
                <a:effectLst/>
              </p:spPr>
            </p:cxnSp>
            <p:sp>
              <p:nvSpPr>
                <p:cNvPr id="36" name="Oval 35">
                  <a:extLst>
                    <a:ext uri="{FF2B5EF4-FFF2-40B4-BE49-F238E27FC236}">
                      <a16:creationId xmlns:a16="http://schemas.microsoft.com/office/drawing/2014/main" id="{FD2C8F62-0317-4E9A-A6FE-2FDFD3CA7D86}"/>
                    </a:ext>
                    <a:ext uri="{C183D7F6-B498-43B3-948B-1728B52AA6E4}">
                      <adec:decorative xmlns:adec="http://schemas.microsoft.com/office/drawing/2017/decorative" val="1"/>
                    </a:ext>
                  </a:extLst>
                </p:cNvPr>
                <p:cNvSpPr/>
                <p:nvPr/>
              </p:nvSpPr>
              <p:spPr bwMode="auto">
                <a:xfrm rot="16200000">
                  <a:off x="1618367" y="2678101"/>
                  <a:ext cx="148174" cy="125906"/>
                </a:xfrm>
                <a:prstGeom prst="ellipse">
                  <a:avLst/>
                </a:prstGeom>
                <a:solidFill>
                  <a:srgbClr val="4FE4FF"/>
                </a:solidFill>
                <a:ln w="10795" cap="flat" cmpd="sng" algn="ctr">
                  <a:noFill/>
                  <a:prstDash val="solid"/>
                  <a:headEnd type="none" w="med" len="med"/>
                  <a:tailEnd type="none" w="med" len="med"/>
                </a:ln>
                <a:effectLst/>
              </p:spPr>
              <p:txBody>
                <a:bodyPr vert="horz" wrap="square" lIns="0" tIns="43934" rIns="0" bIns="43934" numCol="1" rtlCol="0" anchor="ctr" anchorCtr="0" compatLnSpc="1">
                  <a:prstTxWarp prst="textNoShape">
                    <a:avLst/>
                  </a:prstTxWarp>
                </a:bodyPr>
                <a:lstStyle/>
                <a:p>
                  <a:pPr algn="ctr" defTabSz="878272" fontAlgn="base">
                    <a:spcBef>
                      <a:spcPct val="0"/>
                    </a:spcBef>
                    <a:spcAft>
                      <a:spcPct val="0"/>
                    </a:spcAft>
                    <a:defRPr/>
                  </a:pPr>
                  <a:endParaRPr lang="en-US" sz="1883" kern="0">
                    <a:gradFill>
                      <a:gsLst>
                        <a:gs pos="0">
                          <a:srgbClr val="FFFFFF"/>
                        </a:gs>
                        <a:gs pos="100000">
                          <a:srgbClr val="FFFFFF"/>
                        </a:gs>
                      </a:gsLst>
                      <a:lin ang="5400000" scaled="0"/>
                    </a:gradFill>
                    <a:latin typeface="Segoe UI Semilight"/>
                  </a:endParaRPr>
                </a:p>
              </p:txBody>
            </p:sp>
          </p:grpSp>
          <p:grpSp>
            <p:nvGrpSpPr>
              <p:cNvPr id="48" name="Group 47">
                <a:extLst>
                  <a:ext uri="{FF2B5EF4-FFF2-40B4-BE49-F238E27FC236}">
                    <a16:creationId xmlns:a16="http://schemas.microsoft.com/office/drawing/2014/main" id="{88F73273-2EC1-4274-923B-41A23C4B1631}"/>
                  </a:ext>
                </a:extLst>
              </p:cNvPr>
              <p:cNvGrpSpPr/>
              <p:nvPr/>
            </p:nvGrpSpPr>
            <p:grpSpPr>
              <a:xfrm>
                <a:off x="2368309" y="4267340"/>
                <a:ext cx="157022" cy="567905"/>
                <a:chOff x="2368309" y="4267340"/>
                <a:chExt cx="157022" cy="567905"/>
              </a:xfrm>
            </p:grpSpPr>
            <p:cxnSp>
              <p:nvCxnSpPr>
                <p:cNvPr id="38" name="Straight Connector 37">
                  <a:extLst>
                    <a:ext uri="{FF2B5EF4-FFF2-40B4-BE49-F238E27FC236}">
                      <a16:creationId xmlns:a16="http://schemas.microsoft.com/office/drawing/2014/main" id="{2A5E367D-21E7-42B0-96BC-F2F1F8B2E47F}"/>
                    </a:ext>
                    <a:ext uri="{C183D7F6-B498-43B3-948B-1728B52AA6E4}">
                      <adec:decorative xmlns:adec="http://schemas.microsoft.com/office/drawing/2017/decorative" val="1"/>
                    </a:ext>
                  </a:extLst>
                </p:cNvPr>
                <p:cNvCxnSpPr>
                  <a:cxnSpLocks/>
                </p:cNvCxnSpPr>
                <p:nvPr/>
              </p:nvCxnSpPr>
              <p:spPr>
                <a:xfrm rot="10800000" flipV="1">
                  <a:off x="2450057" y="4267340"/>
                  <a:ext cx="0" cy="483007"/>
                </a:xfrm>
                <a:prstGeom prst="line">
                  <a:avLst/>
                </a:prstGeom>
                <a:noFill/>
                <a:ln w="28575" cap="rnd" cmpd="sng" algn="ctr">
                  <a:solidFill>
                    <a:srgbClr val="75757A"/>
                  </a:solidFill>
                  <a:prstDash val="dash"/>
                  <a:headEnd type="none"/>
                  <a:tailEnd type="none"/>
                </a:ln>
                <a:effectLst/>
              </p:spPr>
            </p:cxnSp>
            <p:sp>
              <p:nvSpPr>
                <p:cNvPr id="44" name="Oval 43">
                  <a:extLst>
                    <a:ext uri="{FF2B5EF4-FFF2-40B4-BE49-F238E27FC236}">
                      <a16:creationId xmlns:a16="http://schemas.microsoft.com/office/drawing/2014/main" id="{340D0D5B-B749-4ED4-90F2-11EF3860FD69}"/>
                    </a:ext>
                    <a:ext uri="{C183D7F6-B498-43B3-948B-1728B52AA6E4}">
                      <adec:decorative xmlns:adec="http://schemas.microsoft.com/office/drawing/2017/decorative" val="1"/>
                    </a:ext>
                  </a:extLst>
                </p:cNvPr>
                <p:cNvSpPr/>
                <p:nvPr/>
              </p:nvSpPr>
              <p:spPr bwMode="auto">
                <a:xfrm rot="5400000">
                  <a:off x="2372733" y="4682647"/>
                  <a:ext cx="148174" cy="157022"/>
                </a:xfrm>
                <a:prstGeom prst="ellipse">
                  <a:avLst/>
                </a:prstGeom>
                <a:solidFill>
                  <a:srgbClr val="4FE4FF"/>
                </a:solidFill>
                <a:ln w="10795" cap="flat" cmpd="sng" algn="ctr">
                  <a:noFill/>
                  <a:prstDash val="solid"/>
                  <a:headEnd type="none" w="med" len="med"/>
                  <a:tailEnd type="none" w="med" len="med"/>
                </a:ln>
                <a:effectLst/>
              </p:spPr>
              <p:txBody>
                <a:bodyPr vert="horz" wrap="square" lIns="0" tIns="43934" rIns="0" bIns="43934" numCol="1" rtlCol="0" anchor="ctr" anchorCtr="0" compatLnSpc="1">
                  <a:prstTxWarp prst="textNoShape">
                    <a:avLst/>
                  </a:prstTxWarp>
                </a:bodyPr>
                <a:lstStyle/>
                <a:p>
                  <a:pPr algn="ctr" defTabSz="878272" fontAlgn="base">
                    <a:spcBef>
                      <a:spcPct val="0"/>
                    </a:spcBef>
                    <a:spcAft>
                      <a:spcPct val="0"/>
                    </a:spcAft>
                    <a:defRPr/>
                  </a:pPr>
                  <a:endParaRPr lang="en-US" sz="1883" kern="0">
                    <a:gradFill>
                      <a:gsLst>
                        <a:gs pos="0">
                          <a:srgbClr val="FFFFFF"/>
                        </a:gs>
                        <a:gs pos="100000">
                          <a:srgbClr val="FFFFFF"/>
                        </a:gs>
                      </a:gsLst>
                      <a:lin ang="5400000" scaled="0"/>
                    </a:gradFill>
                    <a:latin typeface="Segoe UI Semilight"/>
                  </a:endParaRPr>
                </a:p>
              </p:txBody>
            </p:sp>
          </p:grpSp>
          <p:grpSp>
            <p:nvGrpSpPr>
              <p:cNvPr id="50" name="Group 49">
                <a:extLst>
                  <a:ext uri="{FF2B5EF4-FFF2-40B4-BE49-F238E27FC236}">
                    <a16:creationId xmlns:a16="http://schemas.microsoft.com/office/drawing/2014/main" id="{66416B8F-B9C2-42C3-BAEF-3999A2DA97F3}"/>
                  </a:ext>
                </a:extLst>
              </p:cNvPr>
              <p:cNvGrpSpPr/>
              <p:nvPr/>
            </p:nvGrpSpPr>
            <p:grpSpPr>
              <a:xfrm>
                <a:off x="3621141" y="4240010"/>
                <a:ext cx="157022" cy="576645"/>
                <a:chOff x="3587721" y="4267340"/>
                <a:chExt cx="157022" cy="576645"/>
              </a:xfrm>
            </p:grpSpPr>
            <p:cxnSp>
              <p:nvCxnSpPr>
                <p:cNvPr id="4" name="Straight Connector 3">
                  <a:extLst>
                    <a:ext uri="{FF2B5EF4-FFF2-40B4-BE49-F238E27FC236}">
                      <a16:creationId xmlns:a16="http://schemas.microsoft.com/office/drawing/2014/main" id="{3988B8E2-B27F-4524-8D57-02C5DF08E8D0}"/>
                    </a:ext>
                    <a:ext uri="{C183D7F6-B498-43B3-948B-1728B52AA6E4}">
                      <adec:decorative xmlns:adec="http://schemas.microsoft.com/office/drawing/2017/decorative" val="1"/>
                    </a:ext>
                  </a:extLst>
                </p:cNvPr>
                <p:cNvCxnSpPr>
                  <a:cxnSpLocks/>
                </p:cNvCxnSpPr>
                <p:nvPr/>
              </p:nvCxnSpPr>
              <p:spPr>
                <a:xfrm rot="10800000" flipV="1">
                  <a:off x="3675457" y="4267340"/>
                  <a:ext cx="0" cy="483007"/>
                </a:xfrm>
                <a:prstGeom prst="line">
                  <a:avLst/>
                </a:prstGeom>
                <a:noFill/>
                <a:ln w="28575" cap="rnd" cmpd="sng" algn="ctr">
                  <a:solidFill>
                    <a:srgbClr val="75757A"/>
                  </a:solidFill>
                  <a:prstDash val="dash"/>
                  <a:headEnd type="none"/>
                  <a:tailEnd type="none"/>
                </a:ln>
                <a:effectLst/>
              </p:spPr>
            </p:cxnSp>
            <p:sp>
              <p:nvSpPr>
                <p:cNvPr id="45" name="Oval 44">
                  <a:extLst>
                    <a:ext uri="{FF2B5EF4-FFF2-40B4-BE49-F238E27FC236}">
                      <a16:creationId xmlns:a16="http://schemas.microsoft.com/office/drawing/2014/main" id="{33CBC153-8D1D-4903-8B48-23A94DBEFA08}"/>
                    </a:ext>
                    <a:ext uri="{C183D7F6-B498-43B3-948B-1728B52AA6E4}">
                      <adec:decorative xmlns:adec="http://schemas.microsoft.com/office/drawing/2017/decorative" val="1"/>
                    </a:ext>
                  </a:extLst>
                </p:cNvPr>
                <p:cNvSpPr/>
                <p:nvPr/>
              </p:nvSpPr>
              <p:spPr bwMode="auto">
                <a:xfrm rot="5400000">
                  <a:off x="3592145" y="4691387"/>
                  <a:ext cx="148174" cy="157022"/>
                </a:xfrm>
                <a:prstGeom prst="ellipse">
                  <a:avLst/>
                </a:prstGeom>
                <a:solidFill>
                  <a:srgbClr val="4FE4FF"/>
                </a:solidFill>
                <a:ln w="10795" cap="flat" cmpd="sng" algn="ctr">
                  <a:noFill/>
                  <a:prstDash val="solid"/>
                  <a:headEnd type="none" w="med" len="med"/>
                  <a:tailEnd type="none" w="med" len="med"/>
                </a:ln>
                <a:effectLst/>
              </p:spPr>
              <p:txBody>
                <a:bodyPr vert="horz" wrap="square" lIns="0" tIns="43934" rIns="0" bIns="43934" numCol="1" rtlCol="0" anchor="ctr" anchorCtr="0" compatLnSpc="1">
                  <a:prstTxWarp prst="textNoShape">
                    <a:avLst/>
                  </a:prstTxWarp>
                </a:bodyPr>
                <a:lstStyle/>
                <a:p>
                  <a:pPr algn="ctr" defTabSz="878272" fontAlgn="base">
                    <a:spcBef>
                      <a:spcPct val="0"/>
                    </a:spcBef>
                    <a:spcAft>
                      <a:spcPct val="0"/>
                    </a:spcAft>
                    <a:defRPr/>
                  </a:pPr>
                  <a:endParaRPr lang="en-US" sz="1883" kern="0">
                    <a:gradFill>
                      <a:gsLst>
                        <a:gs pos="0">
                          <a:srgbClr val="FFFFFF"/>
                        </a:gs>
                        <a:gs pos="100000">
                          <a:srgbClr val="FFFFFF"/>
                        </a:gs>
                      </a:gsLst>
                      <a:lin ang="5400000" scaled="0"/>
                    </a:gradFill>
                    <a:latin typeface="Segoe UI Semilight"/>
                  </a:endParaRPr>
                </a:p>
              </p:txBody>
            </p:sp>
          </p:grpSp>
          <p:grpSp>
            <p:nvGrpSpPr>
              <p:cNvPr id="52" name="Group 51">
                <a:extLst>
                  <a:ext uri="{FF2B5EF4-FFF2-40B4-BE49-F238E27FC236}">
                    <a16:creationId xmlns:a16="http://schemas.microsoft.com/office/drawing/2014/main" id="{65748145-CBB3-450E-B127-9B3A6F1903B8}"/>
                  </a:ext>
                </a:extLst>
              </p:cNvPr>
              <p:cNvGrpSpPr/>
              <p:nvPr/>
            </p:nvGrpSpPr>
            <p:grpSpPr>
              <a:xfrm>
                <a:off x="4840628" y="4244154"/>
                <a:ext cx="157022" cy="558076"/>
                <a:chOff x="4858561" y="4282039"/>
                <a:chExt cx="157022" cy="558076"/>
              </a:xfrm>
            </p:grpSpPr>
            <p:cxnSp>
              <p:nvCxnSpPr>
                <p:cNvPr id="35" name="Straight Connector 34">
                  <a:extLst>
                    <a:ext uri="{FF2B5EF4-FFF2-40B4-BE49-F238E27FC236}">
                      <a16:creationId xmlns:a16="http://schemas.microsoft.com/office/drawing/2014/main" id="{FE36BC87-1BB1-4249-9150-D244A43E8062}"/>
                    </a:ext>
                    <a:ext uri="{C183D7F6-B498-43B3-948B-1728B52AA6E4}">
                      <adec:decorative xmlns:adec="http://schemas.microsoft.com/office/drawing/2017/decorative" val="1"/>
                    </a:ext>
                  </a:extLst>
                </p:cNvPr>
                <p:cNvCxnSpPr>
                  <a:cxnSpLocks/>
                </p:cNvCxnSpPr>
                <p:nvPr/>
              </p:nvCxnSpPr>
              <p:spPr>
                <a:xfrm rot="10800000" flipV="1">
                  <a:off x="4925688" y="4282039"/>
                  <a:ext cx="0" cy="483007"/>
                </a:xfrm>
                <a:prstGeom prst="line">
                  <a:avLst/>
                </a:prstGeom>
                <a:noFill/>
                <a:ln w="28575" cap="rnd" cmpd="sng" algn="ctr">
                  <a:solidFill>
                    <a:srgbClr val="75757A"/>
                  </a:solidFill>
                  <a:prstDash val="dash"/>
                  <a:headEnd type="none"/>
                  <a:tailEnd type="none"/>
                </a:ln>
                <a:effectLst/>
              </p:spPr>
            </p:cxnSp>
            <p:sp>
              <p:nvSpPr>
                <p:cNvPr id="46" name="Oval 45">
                  <a:extLst>
                    <a:ext uri="{FF2B5EF4-FFF2-40B4-BE49-F238E27FC236}">
                      <a16:creationId xmlns:a16="http://schemas.microsoft.com/office/drawing/2014/main" id="{DB1DD271-AEA8-4ACC-9596-512AA5B0C450}"/>
                    </a:ext>
                    <a:ext uri="{C183D7F6-B498-43B3-948B-1728B52AA6E4}">
                      <adec:decorative xmlns:adec="http://schemas.microsoft.com/office/drawing/2017/decorative" val="1"/>
                    </a:ext>
                  </a:extLst>
                </p:cNvPr>
                <p:cNvSpPr/>
                <p:nvPr/>
              </p:nvSpPr>
              <p:spPr bwMode="auto">
                <a:xfrm rot="5400000">
                  <a:off x="4862985" y="4687517"/>
                  <a:ext cx="148174" cy="157022"/>
                </a:xfrm>
                <a:prstGeom prst="ellipse">
                  <a:avLst/>
                </a:prstGeom>
                <a:solidFill>
                  <a:srgbClr val="4FE4FF"/>
                </a:solidFill>
                <a:ln w="10795" cap="flat" cmpd="sng" algn="ctr">
                  <a:noFill/>
                  <a:prstDash val="solid"/>
                  <a:headEnd type="none" w="med" len="med"/>
                  <a:tailEnd type="none" w="med" len="med"/>
                </a:ln>
                <a:effectLst/>
              </p:spPr>
              <p:txBody>
                <a:bodyPr vert="horz" wrap="square" lIns="0" tIns="43934" rIns="0" bIns="43934" numCol="1" rtlCol="0" anchor="ctr" anchorCtr="0" compatLnSpc="1">
                  <a:prstTxWarp prst="textNoShape">
                    <a:avLst/>
                  </a:prstTxWarp>
                </a:bodyPr>
                <a:lstStyle/>
                <a:p>
                  <a:pPr algn="ctr" defTabSz="878272" fontAlgn="base">
                    <a:spcBef>
                      <a:spcPct val="0"/>
                    </a:spcBef>
                    <a:spcAft>
                      <a:spcPct val="0"/>
                    </a:spcAft>
                    <a:defRPr/>
                  </a:pPr>
                  <a:endParaRPr lang="en-US" sz="1883" kern="0">
                    <a:gradFill>
                      <a:gsLst>
                        <a:gs pos="0">
                          <a:srgbClr val="FFFFFF"/>
                        </a:gs>
                        <a:gs pos="100000">
                          <a:srgbClr val="FFFFFF"/>
                        </a:gs>
                      </a:gsLst>
                      <a:lin ang="5400000" scaled="0"/>
                    </a:gradFill>
                    <a:latin typeface="Segoe UI Semilight"/>
                  </a:endParaRPr>
                </a:p>
              </p:txBody>
            </p:sp>
          </p:grpSp>
        </p:grpSp>
      </p:grpSp>
    </p:spTree>
    <p:extLst>
      <p:ext uri="{BB962C8B-B14F-4D97-AF65-F5344CB8AC3E}">
        <p14:creationId xmlns:p14="http://schemas.microsoft.com/office/powerpoint/2010/main" val="3435187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63"/>
                                        </p:tgtEl>
                                        <p:attrNameLst>
                                          <p:attrName>style.visibility</p:attrName>
                                        </p:attrNameLst>
                                      </p:cBhvr>
                                      <p:to>
                                        <p:strVal val="visible"/>
                                      </p:to>
                                    </p:set>
                                    <p:animEffect transition="in" filter="fade">
                                      <p:cBhvr>
                                        <p:cTn id="15" dur="500"/>
                                        <p:tgtEl>
                                          <p:spTgt spid="63"/>
                                        </p:tgtEl>
                                      </p:cBhvr>
                                    </p:animEffect>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62"/>
                                        </p:tgtEl>
                                        <p:attrNameLst>
                                          <p:attrName>style.visibility</p:attrName>
                                        </p:attrNameLst>
                                      </p:cBhvr>
                                      <p:to>
                                        <p:strVal val="visible"/>
                                      </p:to>
                                    </p:set>
                                    <p:animEffect transition="in" filter="fade">
                                      <p:cBhvr>
                                        <p:cTn id="19" dur="500"/>
                                        <p:tgtEl>
                                          <p:spTgt spid="6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1">
                                            <p:txEl>
                                              <p:pRg st="0" end="0"/>
                                            </p:txEl>
                                          </p:spTgt>
                                        </p:tgtEl>
                                        <p:attrNameLst>
                                          <p:attrName>style.visibility</p:attrName>
                                        </p:attrNameLst>
                                      </p:cBhvr>
                                      <p:to>
                                        <p:strVal val="visible"/>
                                      </p:to>
                                    </p:set>
                                    <p:animEffect transition="in" filter="fade">
                                      <p:cBhvr>
                                        <p:cTn id="24" dur="500"/>
                                        <p:tgtEl>
                                          <p:spTgt spid="11">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xEl>
                                              <p:pRg st="2" end="2"/>
                                            </p:txEl>
                                          </p:spTgt>
                                        </p:tgtEl>
                                        <p:attrNameLst>
                                          <p:attrName>style.visibility</p:attrName>
                                        </p:attrNameLst>
                                      </p:cBhvr>
                                      <p:to>
                                        <p:strVal val="visible"/>
                                      </p:to>
                                    </p:set>
                                    <p:animEffect transition="in" filter="fade">
                                      <p:cBhvr>
                                        <p:cTn id="29" dur="500"/>
                                        <p:tgtEl>
                                          <p:spTgt spid="11">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1">
                                            <p:txEl>
                                              <p:pRg st="4" end="4"/>
                                            </p:txEl>
                                          </p:spTgt>
                                        </p:tgtEl>
                                        <p:attrNameLst>
                                          <p:attrName>style.visibility</p:attrName>
                                        </p:attrNameLst>
                                      </p:cBhvr>
                                      <p:to>
                                        <p:strVal val="visible"/>
                                      </p:to>
                                    </p:set>
                                    <p:animEffect transition="in" filter="fade">
                                      <p:cBhvr>
                                        <p:cTn id="34" dur="500"/>
                                        <p:tgtEl>
                                          <p:spTgt spid="11">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1">
                                            <p:txEl>
                                              <p:pRg st="6" end="6"/>
                                            </p:txEl>
                                          </p:spTgt>
                                        </p:tgtEl>
                                        <p:attrNameLst>
                                          <p:attrName>style.visibility</p:attrName>
                                        </p:attrNameLst>
                                      </p:cBhvr>
                                      <p:to>
                                        <p:strVal val="visible"/>
                                      </p:to>
                                    </p:set>
                                    <p:animEffect transition="in" filter="fade">
                                      <p:cBhvr>
                                        <p:cTn id="39" dur="500"/>
                                        <p:tgtEl>
                                          <p:spTgt spid="11">
                                            <p:txEl>
                                              <p:pRg st="6" end="6"/>
                                            </p:txEl>
                                          </p:spTgt>
                                        </p:tgtEl>
                                      </p:cBhvr>
                                    </p:animEffect>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childTnLst>
                                </p:cTn>
                              </p:par>
                              <p:par>
                                <p:cTn id="44" presetID="42" presetClass="path" presetSubtype="0" decel="100000" fill="hold" grpId="1" nodeType="withEffect">
                                  <p:stCondLst>
                                    <p:cond delay="0"/>
                                  </p:stCondLst>
                                  <p:childTnLst>
                                    <p:animMotion origin="layout" path="M 0 4.44444E-6 L 0 0.03287 " pathEditMode="relative" rAng="0" ptsTypes="AA">
                                      <p:cBhvr>
                                        <p:cTn id="45" dur="500" spd="-100000" fill="hold"/>
                                        <p:tgtEl>
                                          <p:spTgt spid="27"/>
                                        </p:tgtEl>
                                        <p:attrNameLst>
                                          <p:attrName>ppt_x</p:attrName>
                                          <p:attrName>ppt_y</p:attrName>
                                        </p:attrNameLst>
                                      </p:cBhvr>
                                      <p:rCtr x="0" y="16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P spid="12" grpId="0" animBg="1"/>
      <p:bldP spid="5" grpId="0" animBg="1"/>
      <p:bldP spid="27" grpId="0"/>
      <p:bldP spid="27"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A45B8-1E92-4335-A557-44028ECEDFCB}"/>
              </a:ext>
            </a:extLst>
          </p:cNvPr>
          <p:cNvSpPr>
            <a:spLocks noGrp="1"/>
          </p:cNvSpPr>
          <p:nvPr>
            <p:ph type="title"/>
          </p:nvPr>
        </p:nvSpPr>
        <p:spPr/>
        <p:txBody>
          <a:bodyPr/>
          <a:lstStyle/>
          <a:p>
            <a:r>
              <a:rPr lang="en-US"/>
              <a:t>Mac Catalyst</a:t>
            </a:r>
          </a:p>
        </p:txBody>
      </p:sp>
      <p:pic>
        <p:nvPicPr>
          <p:cNvPr id="5" name="Online Media 2" descr="Pool Math on Intel macOS via Catalyst + Xamarin Forms">
            <a:hlinkClick r:id="" action="ppaction://media"/>
            <a:extLst>
              <a:ext uri="{FF2B5EF4-FFF2-40B4-BE49-F238E27FC236}">
                <a16:creationId xmlns:a16="http://schemas.microsoft.com/office/drawing/2014/main" id="{60C35223-7F5F-4FC2-899A-4B69FD03CDC3}"/>
              </a:ext>
            </a:extLst>
          </p:cNvPr>
          <p:cNvPicPr>
            <a:picLocks noRot="1" noChangeAspect="1"/>
          </p:cNvPicPr>
          <p:nvPr>
            <a:videoFile r:link="rId1"/>
          </p:nvPr>
        </p:nvPicPr>
        <p:blipFill>
          <a:blip r:embed="rId3"/>
          <a:stretch>
            <a:fillRect/>
          </a:stretch>
        </p:blipFill>
        <p:spPr>
          <a:xfrm>
            <a:off x="3932251" y="1827330"/>
            <a:ext cx="4817604" cy="3610578"/>
          </a:xfrm>
          <a:prstGeom prst="rect">
            <a:avLst/>
          </a:prstGeom>
        </p:spPr>
      </p:pic>
      <p:sp>
        <p:nvSpPr>
          <p:cNvPr id="7" name="TextBox 6">
            <a:extLst>
              <a:ext uri="{FF2B5EF4-FFF2-40B4-BE49-F238E27FC236}">
                <a16:creationId xmlns:a16="http://schemas.microsoft.com/office/drawing/2014/main" id="{206D3F3E-CBCE-4003-AFED-0ED82446B1DA}"/>
              </a:ext>
            </a:extLst>
          </p:cNvPr>
          <p:cNvSpPr txBox="1"/>
          <p:nvPr/>
        </p:nvSpPr>
        <p:spPr>
          <a:xfrm>
            <a:off x="260683" y="6025068"/>
            <a:ext cx="10230853" cy="646331"/>
          </a:xfrm>
          <a:prstGeom prst="rect">
            <a:avLst/>
          </a:prstGeom>
          <a:noFill/>
        </p:spPr>
        <p:txBody>
          <a:bodyPr wrap="square">
            <a:spAutoFit/>
          </a:bodyPr>
          <a:lstStyle/>
          <a:p>
            <a:r>
              <a:rPr lang="en-US" dirty="0"/>
              <a:t>Jonathan Dick – Pool Math</a:t>
            </a:r>
          </a:p>
          <a:p>
            <a:r>
              <a:rPr lang="en-US" dirty="0"/>
              <a:t>Gracias Frank! https://</a:t>
            </a:r>
            <a:r>
              <a:rPr lang="en-US" dirty="0" err="1"/>
              <a:t>praeclarum.org</a:t>
            </a:r>
            <a:r>
              <a:rPr lang="en-US" dirty="0"/>
              <a:t>/2020/11/10/</a:t>
            </a:r>
            <a:r>
              <a:rPr lang="en-US" dirty="0" err="1"/>
              <a:t>catalyst.html</a:t>
            </a:r>
            <a:endParaRPr lang="en-US" dirty="0"/>
          </a:p>
        </p:txBody>
      </p:sp>
    </p:spTree>
    <p:extLst>
      <p:ext uri="{BB962C8B-B14F-4D97-AF65-F5344CB8AC3E}">
        <p14:creationId xmlns:p14="http://schemas.microsoft.com/office/powerpoint/2010/main" val="27338954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A45B8-1E92-4335-A557-44028ECEDFCB}"/>
              </a:ext>
            </a:extLst>
          </p:cNvPr>
          <p:cNvSpPr>
            <a:spLocks noGrp="1"/>
          </p:cNvSpPr>
          <p:nvPr>
            <p:ph type="title"/>
          </p:nvPr>
        </p:nvSpPr>
        <p:spPr/>
        <p:txBody>
          <a:bodyPr/>
          <a:lstStyle/>
          <a:p>
            <a:r>
              <a:rPr lang="en-US" err="1"/>
              <a:t>WinUI</a:t>
            </a:r>
            <a:r>
              <a:rPr lang="en-US"/>
              <a:t> 3</a:t>
            </a:r>
          </a:p>
        </p:txBody>
      </p:sp>
      <p:sp>
        <p:nvSpPr>
          <p:cNvPr id="7" name="TextBox 6">
            <a:extLst>
              <a:ext uri="{FF2B5EF4-FFF2-40B4-BE49-F238E27FC236}">
                <a16:creationId xmlns:a16="http://schemas.microsoft.com/office/drawing/2014/main" id="{206D3F3E-CBCE-4003-AFED-0ED82446B1DA}"/>
              </a:ext>
            </a:extLst>
          </p:cNvPr>
          <p:cNvSpPr txBox="1"/>
          <p:nvPr/>
        </p:nvSpPr>
        <p:spPr>
          <a:xfrm>
            <a:off x="2706305" y="5991127"/>
            <a:ext cx="6779388" cy="369332"/>
          </a:xfrm>
          <a:prstGeom prst="rect">
            <a:avLst/>
          </a:prstGeom>
          <a:noFill/>
        </p:spPr>
        <p:txBody>
          <a:bodyPr wrap="square">
            <a:spAutoFit/>
          </a:bodyPr>
          <a:lstStyle/>
          <a:p>
            <a:r>
              <a:rPr lang="en-US" dirty="0">
                <a:hlinkClick r:id="rId2"/>
              </a:rPr>
              <a:t>https://github.com/xamarin/Xamarin.Forms/tree/winui3_desktop</a:t>
            </a:r>
            <a:endParaRPr lang="en-US" dirty="0"/>
          </a:p>
        </p:txBody>
      </p:sp>
      <p:pic>
        <p:nvPicPr>
          <p:cNvPr id="4" name="Picture 3" descr="Graphical user interface, application&#10;&#10;Description automatically generated">
            <a:extLst>
              <a:ext uri="{FF2B5EF4-FFF2-40B4-BE49-F238E27FC236}">
                <a16:creationId xmlns:a16="http://schemas.microsoft.com/office/drawing/2014/main" id="{5BE1F347-26B0-4CD4-A051-0E74D1AADE7A}"/>
              </a:ext>
            </a:extLst>
          </p:cNvPr>
          <p:cNvPicPr>
            <a:picLocks noChangeAspect="1"/>
          </p:cNvPicPr>
          <p:nvPr/>
        </p:nvPicPr>
        <p:blipFill>
          <a:blip r:embed="rId3"/>
          <a:stretch>
            <a:fillRect/>
          </a:stretch>
        </p:blipFill>
        <p:spPr>
          <a:xfrm>
            <a:off x="2310863" y="1450644"/>
            <a:ext cx="7570273" cy="4090353"/>
          </a:xfrm>
          <a:prstGeom prst="rect">
            <a:avLst/>
          </a:prstGeom>
        </p:spPr>
      </p:pic>
    </p:spTree>
    <p:extLst>
      <p:ext uri="{BB962C8B-B14F-4D97-AF65-F5344CB8AC3E}">
        <p14:creationId xmlns:p14="http://schemas.microsoft.com/office/powerpoint/2010/main" val="3129133787"/>
      </p:ext>
    </p:extLst>
  </p:cSld>
  <p:clrMapOvr>
    <a:masterClrMapping/>
  </p:clrMapOvr>
  <p:transition>
    <p:fade/>
  </p:transition>
</p:sld>
</file>

<file path=ppt/theme/theme1.xml><?xml version="1.0" encoding="utf-8"?>
<a:theme xmlns:a="http://schemas.openxmlformats.org/drawingml/2006/main" name="XamarinTempla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4591</TotalTime>
  <Words>4097</Words>
  <Application>Microsoft Macintosh PowerPoint</Application>
  <PresentationFormat>Panorámica</PresentationFormat>
  <Paragraphs>605</Paragraphs>
  <Slides>65</Slides>
  <Notes>19</Notes>
  <HiddenSlides>0</HiddenSlides>
  <MMClips>1</MMClips>
  <ScaleCrop>false</ScaleCrop>
  <HeadingPairs>
    <vt:vector size="6" baseType="variant">
      <vt:variant>
        <vt:lpstr>Fuentes usadas</vt:lpstr>
      </vt:variant>
      <vt:variant>
        <vt:i4>11</vt:i4>
      </vt:variant>
      <vt:variant>
        <vt:lpstr>Tema</vt:lpstr>
      </vt:variant>
      <vt:variant>
        <vt:i4>1</vt:i4>
      </vt:variant>
      <vt:variant>
        <vt:lpstr>Títulos de diapositiva</vt:lpstr>
      </vt:variant>
      <vt:variant>
        <vt:i4>65</vt:i4>
      </vt:variant>
    </vt:vector>
  </HeadingPairs>
  <TitlesOfParts>
    <vt:vector size="77" baseType="lpstr">
      <vt:lpstr>Arial</vt:lpstr>
      <vt:lpstr>Calibri</vt:lpstr>
      <vt:lpstr>Consolas</vt:lpstr>
      <vt:lpstr>Neo Sans Std Medium</vt:lpstr>
      <vt:lpstr>Open Sans</vt:lpstr>
      <vt:lpstr>Segoe UI</vt:lpstr>
      <vt:lpstr>Segoe UI Light</vt:lpstr>
      <vt:lpstr>Segoe UI Semibold</vt:lpstr>
      <vt:lpstr>Segoe UI Semilight</vt:lpstr>
      <vt:lpstr>SFMono-Regular</vt:lpstr>
      <vt:lpstr>Wingdings</vt:lpstr>
      <vt:lpstr>XamarinTemplate</vt:lpstr>
      <vt:lpstr>Presentación de PowerPoint</vt:lpstr>
      <vt:lpstr>   Javier Suárez</vt:lpstr>
      <vt:lpstr>Presentación de PowerPoint</vt:lpstr>
      <vt:lpstr>¿Qué es .NET MAUI?</vt:lpstr>
      <vt:lpstr>El viaje hacia un único .NET </vt:lpstr>
      <vt:lpstr>– .De .NET 5 a .NET 6</vt:lpstr>
      <vt:lpstr>.NET Multi-platform App UI</vt:lpstr>
      <vt:lpstr>Mac Catalyst</vt:lpstr>
      <vt:lpstr>WinUI 3</vt:lpstr>
      <vt:lpstr>Blazor Desktop</vt:lpstr>
      <vt:lpstr>.NET MAUI: Otros detalles</vt:lpstr>
      <vt:lpstr>Los objetivos de .NET MAUI</vt:lpstr>
      <vt:lpstr>La arquitectura de .NET MAUI</vt:lpstr>
      <vt:lpstr>Presentación de PowerPoint</vt:lpstr>
      <vt:lpstr>Roadmap</vt:lpstr>
      <vt:lpstr>.NET 6 Timeline</vt:lpstr>
      <vt:lpstr>.NET 6 Timeline</vt:lpstr>
      <vt:lpstr>.NET 6 Timeline</vt:lpstr>
      <vt:lpstr>¿Dónde tengo más información?</vt:lpstr>
      <vt:lpstr>Cambios que introducirá .NET MAUI</vt:lpstr>
      <vt:lpstr>Aplicación y eventos relacionados con el ciclo de vida </vt:lpstr>
      <vt:lpstr>.NET MAUI NO tendrá renderers</vt:lpstr>
      <vt:lpstr>.NET MAUI usará handlers</vt:lpstr>
      <vt:lpstr>¿Por qué este cambio con respecto a Xamarin.Forms?</vt:lpstr>
      <vt:lpstr>Xamarin.Forms: Añadir código personalizado, puede mejorar</vt:lpstr>
      <vt:lpstr>Los objetivos de los Handlers</vt:lpstr>
      <vt:lpstr>Estrategia actual con los Renderers</vt:lpstr>
      <vt:lpstr>Estrategia con .NET MAUI Handlers</vt:lpstr>
      <vt:lpstr>DEMO: Renderers VS Handlers</vt:lpstr>
      <vt:lpstr>.NET MAUI e inyección de dependencias </vt:lpstr>
      <vt:lpstr>DEMO: Inyección de dependencias</vt:lpstr>
      <vt:lpstr>Experimental</vt:lpstr>
      <vt:lpstr>System.Graphics </vt:lpstr>
      <vt:lpstr>GraphicsControls </vt:lpstr>
      <vt:lpstr>Visual </vt:lpstr>
      <vt:lpstr>DEMO: Controles dibujados</vt:lpstr>
      <vt:lpstr>Más cambios</vt:lpstr>
      <vt:lpstr>Migración hacia .NET MAUI</vt:lpstr>
      <vt:lpstr>Migración hacia proyectos SDK Style</vt:lpstr>
      <vt:lpstr>Targeting .NET MAUI</vt:lpstr>
      <vt:lpstr>Usando Renderers “antiguos” en .NET MAUI</vt:lpstr>
      <vt:lpstr>Microsoft.Maui.Compatibility</vt:lpstr>
      <vt:lpstr>Ecosistema Third-Party</vt:lpstr>
      <vt:lpstr>Preparando el terreno de cara a .NET MAUI</vt:lpstr>
      <vt:lpstr>Puedes hacer</vt:lpstr>
      <vt:lpstr>Puedes hacer</vt:lpstr>
      <vt:lpstr>Puedes hacer</vt:lpstr>
      <vt:lpstr>No hagas</vt:lpstr>
      <vt:lpstr>No hagas</vt:lpstr>
      <vt:lpstr>Experiencia de Desarrollo con .NET MAUI</vt:lpstr>
      <vt:lpstr>Proyecto único</vt:lpstr>
      <vt:lpstr>Proyecto único</vt:lpstr>
      <vt:lpstr>Proyecto único</vt:lpstr>
      <vt:lpstr>Proyecto único</vt:lpstr>
      <vt:lpstr>Hot Reload</vt:lpstr>
      <vt:lpstr>Hot Restart</vt:lpstr>
      <vt:lpstr>FAQs</vt:lpstr>
      <vt:lpstr>¿Debo usar Xamarin.Forms ahora, o esperar .NET MAUI?</vt:lpstr>
      <vt:lpstr>¿Se migrará mi solución a  “Single Project”?</vt:lpstr>
      <vt:lpstr>¿Necesito reescribir custom renderers?</vt:lpstr>
      <vt:lpstr>¿Seguirán librerías 3rd funcionando?</vt:lpstr>
      <vt:lpstr>¿Se soportará Linux en .NET MAUI?</vt:lpstr>
      <vt:lpstr>¿Qué “sabor” de XAML se usará en .NET MAUI?</vt:lpstr>
      <vt:lpstr>¿Dónde puedo seguir el progreso?</vt:lpstr>
      <vt:lpstr>¿Preguntas?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Montemagno</dc:creator>
  <cp:lastModifiedBy>Javier Suárez Ruiz</cp:lastModifiedBy>
  <cp:revision>258</cp:revision>
  <dcterms:created xsi:type="dcterms:W3CDTF">2015-05-05T21:43:30Z</dcterms:created>
  <dcterms:modified xsi:type="dcterms:W3CDTF">2021-02-26T13:44:41Z</dcterms:modified>
</cp:coreProperties>
</file>

<file path=docProps/thumbnail.jpeg>
</file>